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9"/>
  </p:notesMasterIdLst>
  <p:sldIdLst>
    <p:sldId id="256" r:id="rId2"/>
    <p:sldId id="257" r:id="rId3"/>
    <p:sldId id="259" r:id="rId4"/>
    <p:sldId id="260" r:id="rId5"/>
    <p:sldId id="258"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5" r:id="rId19"/>
    <p:sldId id="276" r:id="rId20"/>
    <p:sldId id="277" r:id="rId21"/>
    <p:sldId id="289" r:id="rId22"/>
    <p:sldId id="290" r:id="rId23"/>
    <p:sldId id="292" r:id="rId24"/>
    <p:sldId id="287" r:id="rId25"/>
    <p:sldId id="284" r:id="rId26"/>
    <p:sldId id="288" r:id="rId27"/>
    <p:sldId id="293" r:id="rId28"/>
  </p:sldIdLst>
  <p:sldSz cx="9144000" cy="5143500" type="screen16x9"/>
  <p:notesSz cx="6858000" cy="9144000"/>
  <p:embeddedFontLst>
    <p:embeddedFont>
      <p:font typeface="Georgia" panose="02040502050405020303" pitchFamily="18" charset="0"/>
      <p:regular r:id="rId30"/>
      <p:bold r:id="rId31"/>
      <p:italic r:id="rId32"/>
      <p:boldItalic r:id="rId33"/>
    </p:embeddedFont>
    <p:embeddedFont>
      <p:font typeface="Merriweather" pitchFamily="2" charset="77"/>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911385-DDD2-4123-B02D-C3F952D32089}" v="318" dt="2022-12-13T20:17:06.987"/>
    <p1510:client id="{40468F67-1323-4442-96EF-FEDD0437719F}" v="556" dt="2022-12-13T20:02:17.100"/>
    <p1510:client id="{409EA023-4FCA-2547-A79D-E2F023B2FBDF}" v="3" dt="2022-12-13T19:15:51.178"/>
    <p1510:client id="{7DBBE28C-1793-416A-9C57-F0F784A3BF73}" v="496" dt="2022-12-13T20:22:03.641"/>
    <p1510:client id="{908B8D19-611C-4881-94EC-35570CE71E8B}" v="32" dt="2022-12-13T20:21:39.750"/>
    <p1510:client id="{9DB9D277-F452-484E-A7CE-B4A0F19A819B}" v="21" dt="2022-12-13T19:30:09.4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p:cViewPr varScale="1">
        <p:scale>
          <a:sx n="120" d="100"/>
          <a:sy n="120" d="100"/>
        </p:scale>
        <p:origin x="200" y="8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b5c3cde853_3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b5c3cde853_3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b7353766c1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b7353766c1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1" i="0" u="none" strike="noStrike">
                <a:solidFill>
                  <a:srgbClr val="000000"/>
                </a:solidFill>
                <a:effectLst/>
                <a:latin typeface="Arial" panose="020B0604020202020204" pitchFamily="34" charset="0"/>
              </a:rPr>
              <a:t>Training the model</a:t>
            </a:r>
            <a:endParaRPr lang="en-US" b="0">
              <a:effectLst/>
            </a:endParaRPr>
          </a:p>
          <a:p>
            <a:pPr rtl="0">
              <a:spcBef>
                <a:spcPts val="0"/>
              </a:spcBef>
              <a:spcAft>
                <a:spcPts val="0"/>
              </a:spcAft>
            </a:pPr>
            <a:br>
              <a:rPr lang="en-US" b="0">
                <a:effectLst/>
              </a:rPr>
            </a:br>
            <a:r>
              <a:rPr lang="en-US" sz="1800" b="0" i="0" u="none" strike="noStrike">
                <a:solidFill>
                  <a:srgbClr val="000000"/>
                </a:solidFill>
                <a:effectLst/>
                <a:latin typeface="Arial" panose="020B0604020202020204" pitchFamily="34" charset="0"/>
              </a:rPr>
              <a:t>Before moving forward with creating models for fare prediction, we have to split our data into training, testing and validation sets. And to do so we create 3 separate csv files in our S3 bucket. </a:t>
            </a:r>
            <a:endParaRPr lang="en-US" b="0">
              <a:effectLst/>
            </a:endParaRPr>
          </a:p>
          <a:p>
            <a:pPr rtl="0">
              <a:spcBef>
                <a:spcPts val="0"/>
              </a:spcBef>
              <a:spcAft>
                <a:spcPts val="0"/>
              </a:spcAft>
            </a:pPr>
            <a:r>
              <a:rPr lang="en-US" sz="1800" b="0" i="0" u="none" strike="noStrike">
                <a:solidFill>
                  <a:srgbClr val="000000"/>
                </a:solidFill>
                <a:effectLst/>
                <a:latin typeface="Arial" panose="020B0604020202020204" pitchFamily="34" charset="0"/>
              </a:rPr>
              <a:t>Once the S3 bucket is updated with these 3 files, we can then load all this data back into our </a:t>
            </a:r>
            <a:r>
              <a:rPr lang="en-US" sz="1800" b="0" i="0" u="none" strike="noStrike" err="1">
                <a:solidFill>
                  <a:srgbClr val="000000"/>
                </a:solidFill>
                <a:effectLst/>
                <a:latin typeface="Arial" panose="020B0604020202020204" pitchFamily="34" charset="0"/>
              </a:rPr>
              <a:t>sagemaker</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jupyter</a:t>
            </a:r>
            <a:r>
              <a:rPr lang="en-US" sz="1800" b="0" i="0" u="none" strike="noStrike">
                <a:solidFill>
                  <a:srgbClr val="000000"/>
                </a:solidFill>
                <a:effectLst/>
                <a:latin typeface="Arial" panose="020B0604020202020204" pitchFamily="34" charset="0"/>
              </a:rPr>
              <a:t> notebook instance and populate the same.</a:t>
            </a:r>
            <a:endParaRPr lang="en-US" b="0">
              <a:effectLst/>
            </a:endParaRPr>
          </a:p>
          <a:p>
            <a:pPr rtl="0">
              <a:spcBef>
                <a:spcPts val="0"/>
              </a:spcBef>
              <a:spcAft>
                <a:spcPts val="0"/>
              </a:spcAft>
            </a:pPr>
            <a:r>
              <a:rPr lang="en-US" sz="1800" b="0" i="0" u="none" strike="noStrike">
                <a:solidFill>
                  <a:srgbClr val="000000"/>
                </a:solidFill>
                <a:effectLst/>
                <a:latin typeface="Arial" panose="020B0604020202020204" pitchFamily="34" charset="0"/>
              </a:rPr>
              <a:t>To load the files, “boto3” module has been used.</a:t>
            </a:r>
            <a:endParaRPr lang="en-US" b="0">
              <a:effectLst/>
            </a:endParaRPr>
          </a:p>
          <a:p>
            <a:pPr rtl="0">
              <a:spcBef>
                <a:spcPts val="0"/>
              </a:spcBef>
              <a:spcAft>
                <a:spcPts val="0"/>
              </a:spcAft>
            </a:pPr>
            <a:br>
              <a:rPr lang="en-US" b="0">
                <a:effectLst/>
              </a:rPr>
            </a:br>
            <a:r>
              <a:rPr lang="en-US" sz="1800" b="0" i="0" u="none" strike="noStrike">
                <a:solidFill>
                  <a:srgbClr val="000000"/>
                </a:solidFill>
                <a:effectLst/>
                <a:latin typeface="Arial" panose="020B0604020202020204" pitchFamily="34" charset="0"/>
              </a:rPr>
              <a:t>Following this we create </a:t>
            </a:r>
            <a:r>
              <a:rPr lang="en-US" sz="1800" b="0" i="0" u="none" strike="noStrike" err="1">
                <a:solidFill>
                  <a:srgbClr val="000000"/>
                </a:solidFill>
                <a:effectLst/>
                <a:latin typeface="Arial" panose="020B0604020202020204" pitchFamily="34" charset="0"/>
              </a:rPr>
              <a:t>Sagemaker</a:t>
            </a:r>
            <a:r>
              <a:rPr lang="en-US" sz="1800" b="0" i="0" u="none" strike="noStrike">
                <a:solidFill>
                  <a:srgbClr val="000000"/>
                </a:solidFill>
                <a:effectLst/>
                <a:latin typeface="Arial" panose="020B0604020202020204" pitchFamily="34" charset="0"/>
              </a:rPr>
              <a:t> training jobs for model training.</a:t>
            </a:r>
            <a:endParaRPr lang="en-US" b="0">
              <a:effectLst/>
            </a:endParaRPr>
          </a:p>
          <a:p>
            <a:pPr rtl="0">
              <a:spcBef>
                <a:spcPts val="0"/>
              </a:spcBef>
              <a:spcAft>
                <a:spcPts val="0"/>
              </a:spcAft>
            </a:pPr>
            <a:br>
              <a:rPr lang="en-US" b="0">
                <a:effectLst/>
              </a:rPr>
            </a:br>
            <a:r>
              <a:rPr lang="en-US" sz="1800" b="0" i="0" u="none" strike="noStrike">
                <a:solidFill>
                  <a:srgbClr val="000000"/>
                </a:solidFill>
                <a:effectLst/>
                <a:latin typeface="Arial" panose="020B0604020202020204" pitchFamily="34" charset="0"/>
              </a:rPr>
              <a:t>Since the task of predicting fare is very straightforward, we start by building a model using Linear Regression. </a:t>
            </a:r>
            <a:endParaRPr lang="en-US" b="0">
              <a:effectLst/>
            </a:endParaRPr>
          </a:p>
          <a:p>
            <a:pPr rtl="0">
              <a:spcBef>
                <a:spcPts val="0"/>
              </a:spcBef>
              <a:spcAft>
                <a:spcPts val="0"/>
              </a:spcAft>
            </a:pPr>
            <a:r>
              <a:rPr lang="en-US" sz="1800" b="0" i="0" u="none" strike="noStrike">
                <a:solidFill>
                  <a:srgbClr val="000000"/>
                </a:solidFill>
                <a:effectLst/>
                <a:latin typeface="Arial" panose="020B0604020202020204" pitchFamily="34" charset="0"/>
              </a:rPr>
              <a:t>Based on the size of the input data, the time required to build a model for predicting fare may vary.</a:t>
            </a:r>
            <a:endParaRPr lang="en-US" b="0">
              <a:effectLst/>
            </a:endParaRPr>
          </a:p>
          <a:p>
            <a:pPr rtl="0">
              <a:spcBef>
                <a:spcPts val="0"/>
              </a:spcBef>
              <a:spcAft>
                <a:spcPts val="0"/>
              </a:spcAft>
            </a:pPr>
            <a:br>
              <a:rPr lang="en-US" b="0">
                <a:effectLst/>
              </a:rPr>
            </a:br>
            <a:r>
              <a:rPr lang="en-US" sz="1800" b="0" i="0" u="none" strike="noStrike">
                <a:solidFill>
                  <a:srgbClr val="000000"/>
                </a:solidFill>
                <a:effectLst/>
                <a:latin typeface="Arial" panose="020B0604020202020204" pitchFamily="34" charset="0"/>
              </a:rPr>
              <a:t>Once the model is built, it is required to save it using </a:t>
            </a:r>
            <a:r>
              <a:rPr lang="en-US" sz="1800" b="0" i="0" u="none" strike="noStrike" err="1">
                <a:solidFill>
                  <a:srgbClr val="000000"/>
                </a:solidFill>
                <a:effectLst/>
                <a:latin typeface="Arial" panose="020B0604020202020204" pitchFamily="34" charset="0"/>
              </a:rPr>
              <a:t>Sagemaker</a:t>
            </a:r>
            <a:r>
              <a:rPr lang="en-US" sz="1800" b="0" i="0" u="none" strike="noStrike">
                <a:solidFill>
                  <a:srgbClr val="000000"/>
                </a:solidFill>
                <a:effectLst/>
                <a:latin typeface="Arial" panose="020B0604020202020204" pitchFamily="34" charset="0"/>
              </a:rPr>
              <a:t> Inference Endpoint so that the trained model object can be used for predicting future taxi fares. To do so, “deploy()” method is used. </a:t>
            </a:r>
            <a:endParaRPr lang="en-US" b="0">
              <a:effectLst/>
            </a:endParaRPr>
          </a:p>
          <a:p>
            <a:pPr rtl="0">
              <a:spcBef>
                <a:spcPts val="0"/>
              </a:spcBef>
              <a:spcAft>
                <a:spcPts val="0"/>
              </a:spcAft>
            </a:pPr>
            <a:br>
              <a:rPr lang="en-US" b="0">
                <a:effectLst/>
              </a:rPr>
            </a:br>
            <a:r>
              <a:rPr lang="en-US" sz="1800" b="0" i="0" u="none" strike="noStrike">
                <a:solidFill>
                  <a:srgbClr val="000000"/>
                </a:solidFill>
                <a:effectLst/>
                <a:latin typeface="Arial" panose="020B0604020202020204" pitchFamily="34" charset="0"/>
              </a:rPr>
              <a:t>Finally, “predict()” method is used for predicting taxi fares on new data.</a:t>
            </a:r>
            <a:endParaRPr lang="en-US" b="0">
              <a:effectLst/>
            </a:endParaRPr>
          </a:p>
          <a:p>
            <a:br>
              <a:rPr lang="en-US"/>
            </a:b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b7353766c1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b7353766c1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b5c3cde853_3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b5c3cde853_3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b5c3cde853_3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b5c3cde853_3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b5c3cde853_3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b5c3cde853_3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b5f4c13d9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b5f4c13d9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b5f4c13d9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b5f4c13d9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b5f4c13d9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b5f4c13d9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b5f4c13d94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b5f4c13d9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b5f4c13d94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b5f4c13d9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b5c3cde853_3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b5c3cde853_3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D3B45"/>
                </a:solidFill>
              </a:rPr>
              <a:t>This dataset contains 55 million entries.</a:t>
            </a:r>
            <a:r>
              <a:rPr lang="en" b="1">
                <a:solidFill>
                  <a:srgbClr val="2D3B45"/>
                </a:solidFill>
              </a:rPr>
              <a:t> </a:t>
            </a:r>
            <a:r>
              <a:rPr lang="en"/>
              <a:t>For this project, the dataset we have considered from the </a:t>
            </a:r>
            <a:r>
              <a:rPr lang="en" sz="1400">
                <a:solidFill>
                  <a:srgbClr val="666666"/>
                </a:solidFill>
                <a:latin typeface="Roboto"/>
                <a:ea typeface="Roboto"/>
                <a:cs typeface="Roboto"/>
                <a:sym typeface="Roboto"/>
              </a:rPr>
              <a:t>NYC-TLC dataset</a:t>
            </a:r>
            <a:r>
              <a:rPr lang="en"/>
              <a:t> is from year 2016. In each trip record dataset, one row represents a single trip made by a TLC-licensed vehicle. There are three kinds of trips for which we have the data : Yellow taxis (New York City's medallion taxis), Green taxis (street hail livery taxis), FHV (For-Hire Vehicle). The yellow and green taxi trip records include fields like capturing pick-up and drop-off dates/times, pick-up and drop-off locations, trip distances, itemized fares, rate types, payment types, and driver-reported passenger counts. The FHV trip records include fields capturing the dispatching base license number and the pick-up date, time, and taxi zone location ID.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b5f4c13d9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b5f4c13d9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b5e12b0fc2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b5e12b0fc2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b5e12b0fc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b5e12b0fc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b5f4c13d94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b5f4c13d94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b5c3cde853_3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b5c3cde853_3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Distance tr : Vendors, trip duration, month, </a:t>
            </a:r>
          </a:p>
          <a:p>
            <a:pPr marL="0" lvl="0" indent="0" algn="l" rtl="0">
              <a:spcBef>
                <a:spcPts val="0"/>
              </a:spcBef>
              <a:spcAft>
                <a:spcPts val="0"/>
              </a:spcAft>
              <a:buNone/>
            </a:pPr>
            <a:r>
              <a:rPr lang="en-US"/>
              <a:t>Trip Duration: hour, weekday, month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b5c3cde853_3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b5c3cde853_3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We used AWS Glue Crawler to fetch the data from S3 to Glue database. We stored the data segregated for each kind of taxi under our “nycitytaxianalysis” database. After running the crawler we had tables like blog_yellow, blog_green, blog_fhv. We also created 3 glue jobs one for each taxi type. Each glue job appended the data from the csv files in s3 to a new Concatenated table which we created - ‘canonicaldata’. For Visualizations we used Quicksight and for building, training and analyzing ML models we used Sagemaker notebook instances, sagemaker training jobs and sagemaker Inference Endpoints.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b5c3cde853_3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b5c3cde853_3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41300" lvl="0" indent="0" algn="just" rtl="0">
              <a:lnSpc>
                <a:spcPct val="115000"/>
              </a:lnSpc>
              <a:spcBef>
                <a:spcPts val="500"/>
              </a:spcBef>
              <a:spcAft>
                <a:spcPts val="0"/>
              </a:spcAft>
              <a:buClr>
                <a:schemeClr val="dk1"/>
              </a:buClr>
              <a:buSzPts val="1100"/>
              <a:buFont typeface="Arial"/>
              <a:buNone/>
            </a:pPr>
            <a:r>
              <a:rPr lang="en" sz="1050">
                <a:solidFill>
                  <a:srgbClr val="2D3B45"/>
                </a:solidFill>
                <a:highlight>
                  <a:srgbClr val="FFFFFF"/>
                </a:highlight>
              </a:rPr>
              <a:t>The data set that we used had few biases. Also it had many null and negative values for e.g.: The data that had Null value for fare amount hence it was dropped and trip distances that were negative were also dropped. Biases were removed by dropping the null values and having all values as float data.</a:t>
            </a:r>
            <a:endParaRPr sz="1050">
              <a:solidFill>
                <a:srgbClr val="2D3B45"/>
              </a:solidFill>
              <a:highlight>
                <a:srgbClr val="FFFFFF"/>
              </a:highlight>
            </a:endParaRPr>
          </a:p>
          <a:p>
            <a:pPr marL="241300" lvl="0" indent="0" algn="just" rtl="0">
              <a:lnSpc>
                <a:spcPct val="115000"/>
              </a:lnSpc>
              <a:spcBef>
                <a:spcPts val="500"/>
              </a:spcBef>
              <a:spcAft>
                <a:spcPts val="0"/>
              </a:spcAft>
              <a:buClr>
                <a:schemeClr val="dk1"/>
              </a:buClr>
              <a:buSzPts val="1100"/>
              <a:buFont typeface="Arial"/>
              <a:buNone/>
            </a:pPr>
            <a:r>
              <a:rPr lang="en" sz="1050">
                <a:solidFill>
                  <a:srgbClr val="2D3B45"/>
                </a:solidFill>
                <a:highlight>
                  <a:srgbClr val="FFFFFF"/>
                </a:highlight>
              </a:rPr>
              <a:t>For training the model we used a linear regression model, there were no assumptions that were made while selecting the model. In addition, we added an extra column called “Journey Time.”</a:t>
            </a:r>
            <a:endParaRPr sz="1150" b="1">
              <a:solidFill>
                <a:srgbClr val="2D3B45"/>
              </a:solidFill>
              <a:highlight>
                <a:srgbClr val="FFFFFF"/>
              </a:highlight>
            </a:endParaRPr>
          </a:p>
          <a:p>
            <a:pPr marL="0" lvl="0" indent="0" algn="l" rtl="0">
              <a:spcBef>
                <a:spcPts val="5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b7353766c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b7353766c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1" i="0" u="none" strike="noStrike">
                <a:solidFill>
                  <a:srgbClr val="000000"/>
                </a:solidFill>
                <a:effectLst/>
                <a:latin typeface="Arial" panose="020B0604020202020204" pitchFamily="34" charset="0"/>
              </a:rPr>
              <a:t>Training the model</a:t>
            </a:r>
            <a:endParaRPr lang="en-US" b="0">
              <a:effectLst/>
            </a:endParaRPr>
          </a:p>
          <a:p>
            <a:pPr rtl="0">
              <a:spcBef>
                <a:spcPts val="0"/>
              </a:spcBef>
              <a:spcAft>
                <a:spcPts val="0"/>
              </a:spcAft>
            </a:pPr>
            <a:br>
              <a:rPr lang="en-US" b="0">
                <a:effectLst/>
              </a:rPr>
            </a:br>
            <a:r>
              <a:rPr lang="en-US" sz="1800" b="0" i="0" u="none" strike="noStrike">
                <a:solidFill>
                  <a:srgbClr val="000000"/>
                </a:solidFill>
                <a:effectLst/>
                <a:latin typeface="Arial" panose="020B0604020202020204" pitchFamily="34" charset="0"/>
              </a:rPr>
              <a:t>Before moving forward with creating models for fare prediction, we have to split our data into training, testing and validation sets. And to do so we create 3 separate csv files in our S3 bucket. </a:t>
            </a:r>
            <a:endParaRPr lang="en-US" b="0">
              <a:effectLst/>
            </a:endParaRPr>
          </a:p>
          <a:p>
            <a:pPr rtl="0">
              <a:spcBef>
                <a:spcPts val="0"/>
              </a:spcBef>
              <a:spcAft>
                <a:spcPts val="0"/>
              </a:spcAft>
            </a:pPr>
            <a:r>
              <a:rPr lang="en-US" sz="1800" b="0" i="0" u="none" strike="noStrike">
                <a:solidFill>
                  <a:srgbClr val="000000"/>
                </a:solidFill>
                <a:effectLst/>
                <a:latin typeface="Arial" panose="020B0604020202020204" pitchFamily="34" charset="0"/>
              </a:rPr>
              <a:t>Once the S3 bucket is updated with these 3 files, we can then load all this data back into our </a:t>
            </a:r>
            <a:r>
              <a:rPr lang="en-US" sz="1800" b="0" i="0" u="none" strike="noStrike" err="1">
                <a:solidFill>
                  <a:srgbClr val="000000"/>
                </a:solidFill>
                <a:effectLst/>
                <a:latin typeface="Arial" panose="020B0604020202020204" pitchFamily="34" charset="0"/>
              </a:rPr>
              <a:t>sagemaker</a:t>
            </a:r>
            <a:r>
              <a:rPr lang="en-US" sz="1800" b="0" i="0" u="none" strike="noStrike">
                <a:solidFill>
                  <a:srgbClr val="000000"/>
                </a:solidFill>
                <a:effectLst/>
                <a:latin typeface="Arial" panose="020B0604020202020204" pitchFamily="34" charset="0"/>
              </a:rPr>
              <a:t> </a:t>
            </a:r>
            <a:r>
              <a:rPr lang="en-US" sz="1800" b="0" i="0" u="none" strike="noStrike" err="1">
                <a:solidFill>
                  <a:srgbClr val="000000"/>
                </a:solidFill>
                <a:effectLst/>
                <a:latin typeface="Arial" panose="020B0604020202020204" pitchFamily="34" charset="0"/>
              </a:rPr>
              <a:t>jupyter</a:t>
            </a:r>
            <a:r>
              <a:rPr lang="en-US" sz="1800" b="0" i="0" u="none" strike="noStrike">
                <a:solidFill>
                  <a:srgbClr val="000000"/>
                </a:solidFill>
                <a:effectLst/>
                <a:latin typeface="Arial" panose="020B0604020202020204" pitchFamily="34" charset="0"/>
              </a:rPr>
              <a:t> notebook instance and populate the same.</a:t>
            </a:r>
            <a:endParaRPr lang="en-US" b="0">
              <a:effectLst/>
            </a:endParaRPr>
          </a:p>
          <a:p>
            <a:pPr rtl="0">
              <a:spcBef>
                <a:spcPts val="0"/>
              </a:spcBef>
              <a:spcAft>
                <a:spcPts val="0"/>
              </a:spcAft>
            </a:pPr>
            <a:r>
              <a:rPr lang="en-US" sz="1800" b="0" i="0" u="none" strike="noStrike">
                <a:solidFill>
                  <a:srgbClr val="000000"/>
                </a:solidFill>
                <a:effectLst/>
                <a:latin typeface="Arial" panose="020B0604020202020204" pitchFamily="34" charset="0"/>
              </a:rPr>
              <a:t>To load the files, “boto3” module has been used.</a:t>
            </a:r>
            <a:endParaRPr lang="en-US" b="0">
              <a:effectLst/>
            </a:endParaRPr>
          </a:p>
          <a:p>
            <a:pPr rtl="0">
              <a:spcBef>
                <a:spcPts val="0"/>
              </a:spcBef>
              <a:spcAft>
                <a:spcPts val="0"/>
              </a:spcAft>
            </a:pPr>
            <a:br>
              <a:rPr lang="en-US" b="0">
                <a:effectLst/>
              </a:rPr>
            </a:br>
            <a:r>
              <a:rPr lang="en-US" sz="1800" b="0" i="0" u="none" strike="noStrike">
                <a:solidFill>
                  <a:srgbClr val="000000"/>
                </a:solidFill>
                <a:effectLst/>
                <a:latin typeface="Arial" panose="020B0604020202020204" pitchFamily="34" charset="0"/>
              </a:rPr>
              <a:t>Following this we create </a:t>
            </a:r>
            <a:r>
              <a:rPr lang="en-US" sz="1800" b="0" i="0" u="none" strike="noStrike" err="1">
                <a:solidFill>
                  <a:srgbClr val="000000"/>
                </a:solidFill>
                <a:effectLst/>
                <a:latin typeface="Arial" panose="020B0604020202020204" pitchFamily="34" charset="0"/>
              </a:rPr>
              <a:t>Sagemaker</a:t>
            </a:r>
            <a:r>
              <a:rPr lang="en-US" sz="1800" b="0" i="0" u="none" strike="noStrike">
                <a:solidFill>
                  <a:srgbClr val="000000"/>
                </a:solidFill>
                <a:effectLst/>
                <a:latin typeface="Arial" panose="020B0604020202020204" pitchFamily="34" charset="0"/>
              </a:rPr>
              <a:t> training jobs for model training.</a:t>
            </a:r>
            <a:endParaRPr lang="en-US" b="0">
              <a:effectLst/>
            </a:endParaRPr>
          </a:p>
          <a:p>
            <a:pPr rtl="0">
              <a:spcBef>
                <a:spcPts val="0"/>
              </a:spcBef>
              <a:spcAft>
                <a:spcPts val="0"/>
              </a:spcAft>
            </a:pPr>
            <a:br>
              <a:rPr lang="en-US" b="0">
                <a:effectLst/>
              </a:rPr>
            </a:br>
            <a:r>
              <a:rPr lang="en-US" sz="1800" b="0" i="0" u="none" strike="noStrike">
                <a:solidFill>
                  <a:srgbClr val="000000"/>
                </a:solidFill>
                <a:effectLst/>
                <a:latin typeface="Arial" panose="020B0604020202020204" pitchFamily="34" charset="0"/>
              </a:rPr>
              <a:t>Since the task of predicting fare is very straightforward, we start by building a model using Linear Regression. </a:t>
            </a:r>
            <a:endParaRPr lang="en-US" b="0">
              <a:effectLst/>
            </a:endParaRPr>
          </a:p>
          <a:p>
            <a:pPr rtl="0">
              <a:spcBef>
                <a:spcPts val="0"/>
              </a:spcBef>
              <a:spcAft>
                <a:spcPts val="0"/>
              </a:spcAft>
            </a:pPr>
            <a:r>
              <a:rPr lang="en-US" sz="1800" b="0" i="0" u="none" strike="noStrike">
                <a:solidFill>
                  <a:srgbClr val="000000"/>
                </a:solidFill>
                <a:effectLst/>
                <a:latin typeface="Arial" panose="020B0604020202020204" pitchFamily="34" charset="0"/>
              </a:rPr>
              <a:t>Based on the size of the input data, the time required to build a model for predicting fare may vary.</a:t>
            </a:r>
            <a:endParaRPr lang="en-US" b="0">
              <a:effectLst/>
            </a:endParaRPr>
          </a:p>
          <a:p>
            <a:pPr rtl="0">
              <a:spcBef>
                <a:spcPts val="0"/>
              </a:spcBef>
              <a:spcAft>
                <a:spcPts val="0"/>
              </a:spcAft>
            </a:pPr>
            <a:br>
              <a:rPr lang="en-US" b="0">
                <a:effectLst/>
              </a:rPr>
            </a:br>
            <a:r>
              <a:rPr lang="en-US" sz="1800" b="0" i="0" u="none" strike="noStrike">
                <a:solidFill>
                  <a:srgbClr val="000000"/>
                </a:solidFill>
                <a:effectLst/>
                <a:latin typeface="Arial" panose="020B0604020202020204" pitchFamily="34" charset="0"/>
              </a:rPr>
              <a:t>Once the model is built, it is required to save it using </a:t>
            </a:r>
            <a:r>
              <a:rPr lang="en-US" sz="1800" b="0" i="0" u="none" strike="noStrike" err="1">
                <a:solidFill>
                  <a:srgbClr val="000000"/>
                </a:solidFill>
                <a:effectLst/>
                <a:latin typeface="Arial" panose="020B0604020202020204" pitchFamily="34" charset="0"/>
              </a:rPr>
              <a:t>Sagemaker</a:t>
            </a:r>
            <a:r>
              <a:rPr lang="en-US" sz="1800" b="0" i="0" u="none" strike="noStrike">
                <a:solidFill>
                  <a:srgbClr val="000000"/>
                </a:solidFill>
                <a:effectLst/>
                <a:latin typeface="Arial" panose="020B0604020202020204" pitchFamily="34" charset="0"/>
              </a:rPr>
              <a:t> Inference Endpoint so that the trained model object can be used for predicting future taxi fares. To do so, “deploy()” method is used. </a:t>
            </a:r>
            <a:endParaRPr lang="en-US" b="0">
              <a:effectLst/>
            </a:endParaRPr>
          </a:p>
          <a:p>
            <a:pPr rtl="0">
              <a:spcBef>
                <a:spcPts val="0"/>
              </a:spcBef>
              <a:spcAft>
                <a:spcPts val="0"/>
              </a:spcAft>
            </a:pPr>
            <a:br>
              <a:rPr lang="en-US" b="0">
                <a:effectLst/>
              </a:rPr>
            </a:br>
            <a:r>
              <a:rPr lang="en-US" sz="1800" b="0" i="0" u="none" strike="noStrike">
                <a:solidFill>
                  <a:srgbClr val="000000"/>
                </a:solidFill>
                <a:effectLst/>
                <a:latin typeface="Arial" panose="020B0604020202020204" pitchFamily="34" charset="0"/>
              </a:rPr>
              <a:t>Finally, “predict()” method is used for predicting taxi fares on new data.</a:t>
            </a:r>
            <a:endParaRPr lang="en-US" b="0">
              <a:effectLst/>
            </a:endParaRPr>
          </a:p>
          <a:p>
            <a:br>
              <a:rPr lang="en-US"/>
            </a:b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b7353766c1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b7353766c1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b7353766c1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b7353766c1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No Variance – More Bias – Sample of N (99%) - hence biased – removed by dropping column (</a:t>
            </a:r>
            <a:r>
              <a:rPr lang="en-US" dirty="0" err="1"/>
              <a:t>store_and_fwd</a:t>
            </a:r>
            <a:r>
              <a:rPr lang="en-US" dirty="0"/>
              <a:t> and type)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b7353766c1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b7353766c1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65"/>
        <p:cNvGrpSpPr/>
        <p:nvPr/>
      </p:nvGrpSpPr>
      <p:grpSpPr>
        <a:xfrm>
          <a:off x="0" y="0"/>
          <a:ext cx="0" cy="0"/>
          <a:chOff x="0" y="0"/>
          <a:chExt cx="0" cy="0"/>
        </a:xfrm>
      </p:grpSpPr>
      <p:sp>
        <p:nvSpPr>
          <p:cNvPr id="66" name="Google Shape;66;p14"/>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67" name="Google Shape;67;p14"/>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8" name="Google Shape;68;p14"/>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69" name="Google Shape;6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10"/>
        <p:cNvGrpSpPr/>
        <p:nvPr/>
      </p:nvGrpSpPr>
      <p:grpSpPr>
        <a:xfrm>
          <a:off x="0" y="0"/>
          <a:ext cx="0" cy="0"/>
          <a:chOff x="0" y="0"/>
          <a:chExt cx="0" cy="0"/>
        </a:xfrm>
      </p:grpSpPr>
      <p:sp>
        <p:nvSpPr>
          <p:cNvPr id="111" name="Google Shape;111;p23"/>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112" name="Google Shape;112;p23"/>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accent2"/>
              </a:buClr>
              <a:buSzPts val="1300"/>
              <a:buChar char="●"/>
              <a:defRPr>
                <a:solidFill>
                  <a:schemeClr val="accent2"/>
                </a:solidFill>
              </a:defRPr>
            </a:lvl1pPr>
            <a:lvl2pPr marL="914400" lvl="1" indent="-298450" rtl="0">
              <a:spcBef>
                <a:spcPts val="0"/>
              </a:spcBef>
              <a:spcAft>
                <a:spcPts val="0"/>
              </a:spcAft>
              <a:buClr>
                <a:schemeClr val="accent2"/>
              </a:buClr>
              <a:buSzPts val="1100"/>
              <a:buChar char="○"/>
              <a:defRPr>
                <a:solidFill>
                  <a:schemeClr val="accent2"/>
                </a:solidFill>
              </a:defRPr>
            </a:lvl2pPr>
            <a:lvl3pPr marL="1371600" lvl="2" indent="-298450" rtl="0">
              <a:spcBef>
                <a:spcPts val="0"/>
              </a:spcBef>
              <a:spcAft>
                <a:spcPts val="0"/>
              </a:spcAft>
              <a:buClr>
                <a:schemeClr val="accent2"/>
              </a:buClr>
              <a:buSzPts val="1100"/>
              <a:buChar char="■"/>
              <a:defRPr>
                <a:solidFill>
                  <a:schemeClr val="accent2"/>
                </a:solidFill>
              </a:defRPr>
            </a:lvl3pPr>
            <a:lvl4pPr marL="1828800" lvl="3" indent="-298450" rtl="0">
              <a:spcBef>
                <a:spcPts val="0"/>
              </a:spcBef>
              <a:spcAft>
                <a:spcPts val="0"/>
              </a:spcAft>
              <a:buClr>
                <a:schemeClr val="accent2"/>
              </a:buClr>
              <a:buSzPts val="1100"/>
              <a:buChar char="●"/>
              <a:defRPr>
                <a:solidFill>
                  <a:schemeClr val="accent2"/>
                </a:solidFill>
              </a:defRPr>
            </a:lvl4pPr>
            <a:lvl5pPr marL="2286000" lvl="4" indent="-298450" rtl="0">
              <a:spcBef>
                <a:spcPts val="0"/>
              </a:spcBef>
              <a:spcAft>
                <a:spcPts val="0"/>
              </a:spcAft>
              <a:buClr>
                <a:schemeClr val="accent2"/>
              </a:buClr>
              <a:buSzPts val="1100"/>
              <a:buChar char="○"/>
              <a:defRPr>
                <a:solidFill>
                  <a:schemeClr val="accent2"/>
                </a:solidFill>
              </a:defRPr>
            </a:lvl5pPr>
            <a:lvl6pPr marL="2743200" lvl="5" indent="-298450" rtl="0">
              <a:spcBef>
                <a:spcPts val="0"/>
              </a:spcBef>
              <a:spcAft>
                <a:spcPts val="0"/>
              </a:spcAft>
              <a:buClr>
                <a:schemeClr val="accent2"/>
              </a:buClr>
              <a:buSzPts val="1100"/>
              <a:buChar char="■"/>
              <a:defRPr>
                <a:solidFill>
                  <a:schemeClr val="accent2"/>
                </a:solidFill>
              </a:defRPr>
            </a:lvl6pPr>
            <a:lvl7pPr marL="3200400" lvl="6" indent="-298450" rtl="0">
              <a:spcBef>
                <a:spcPts val="0"/>
              </a:spcBef>
              <a:spcAft>
                <a:spcPts val="0"/>
              </a:spcAft>
              <a:buClr>
                <a:schemeClr val="accent2"/>
              </a:buClr>
              <a:buSzPts val="1100"/>
              <a:buChar char="●"/>
              <a:defRPr>
                <a:solidFill>
                  <a:schemeClr val="accent2"/>
                </a:solidFill>
              </a:defRPr>
            </a:lvl7pPr>
            <a:lvl8pPr marL="3657600" lvl="7" indent="-298450" rtl="0">
              <a:spcBef>
                <a:spcPts val="0"/>
              </a:spcBef>
              <a:spcAft>
                <a:spcPts val="0"/>
              </a:spcAft>
              <a:buClr>
                <a:schemeClr val="accent2"/>
              </a:buClr>
              <a:buSzPts val="1100"/>
              <a:buChar char="○"/>
              <a:defRPr>
                <a:solidFill>
                  <a:schemeClr val="accent2"/>
                </a:solidFill>
              </a:defRPr>
            </a:lvl8pPr>
            <a:lvl9pPr marL="4114800" lvl="8" indent="-298450" rtl="0">
              <a:spcBef>
                <a:spcPts val="0"/>
              </a:spcBef>
              <a:spcAft>
                <a:spcPts val="0"/>
              </a:spcAft>
              <a:buClr>
                <a:schemeClr val="accent2"/>
              </a:buClr>
              <a:buSzPts val="1100"/>
              <a:buChar char="■"/>
              <a:defRPr>
                <a:solidFill>
                  <a:schemeClr val="accent2"/>
                </a:solidFill>
              </a:defRPr>
            </a:lvl9pPr>
          </a:lstStyle>
          <a:p>
            <a:endParaRPr/>
          </a:p>
        </p:txBody>
      </p:sp>
      <p:sp>
        <p:nvSpPr>
          <p:cNvPr id="113" name="Google Shape;113;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4"/>
        <p:cNvGrpSpPr/>
        <p:nvPr/>
      </p:nvGrpSpPr>
      <p:grpSpPr>
        <a:xfrm>
          <a:off x="0" y="0"/>
          <a:ext cx="0" cy="0"/>
          <a:chOff x="0" y="0"/>
          <a:chExt cx="0" cy="0"/>
        </a:xfrm>
      </p:grpSpPr>
      <p:sp>
        <p:nvSpPr>
          <p:cNvPr id="115" name="Google Shape;11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70"/>
        <p:cNvGrpSpPr/>
        <p:nvPr/>
      </p:nvGrpSpPr>
      <p:grpSpPr>
        <a:xfrm>
          <a:off x="0" y="0"/>
          <a:ext cx="0" cy="0"/>
          <a:chOff x="0" y="0"/>
          <a:chExt cx="0" cy="0"/>
        </a:xfrm>
      </p:grpSpPr>
      <p:sp>
        <p:nvSpPr>
          <p:cNvPr id="71" name="Google Shape;71;p15"/>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72" name="Google Shape;72;p15"/>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73" name="Google Shape;73;p15"/>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74" name="Google Shape;7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5"/>
        <p:cNvGrpSpPr/>
        <p:nvPr/>
      </p:nvGrpSpPr>
      <p:grpSpPr>
        <a:xfrm>
          <a:off x="0" y="0"/>
          <a:ext cx="0" cy="0"/>
          <a:chOff x="0" y="0"/>
          <a:chExt cx="0" cy="0"/>
        </a:xfrm>
      </p:grpSpPr>
      <p:sp>
        <p:nvSpPr>
          <p:cNvPr id="76" name="Google Shape;76;p16"/>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78" name="Google Shape;78;p16"/>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79" name="Google Shape;79;p16"/>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0" name="Google Shape;80;p16"/>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81" name="Google Shape;8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2"/>
        <p:cNvGrpSpPr/>
        <p:nvPr/>
      </p:nvGrpSpPr>
      <p:grpSpPr>
        <a:xfrm>
          <a:off x="0" y="0"/>
          <a:ext cx="0" cy="0"/>
          <a:chOff x="0" y="0"/>
          <a:chExt cx="0" cy="0"/>
        </a:xfrm>
      </p:grpSpPr>
      <p:sp>
        <p:nvSpPr>
          <p:cNvPr id="83" name="Google Shape;83;p17"/>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5" name="Google Shape;85;p17"/>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86" name="Google Shape;86;p17"/>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87" name="Google Shape;8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18"/>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1" name="Google Shape;9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2"/>
        <p:cNvGrpSpPr/>
        <p:nvPr/>
      </p:nvGrpSpPr>
      <p:grpSpPr>
        <a:xfrm>
          <a:off x="0" y="0"/>
          <a:ext cx="0" cy="0"/>
          <a:chOff x="0" y="0"/>
          <a:chExt cx="0" cy="0"/>
        </a:xfrm>
      </p:grpSpPr>
      <p:sp>
        <p:nvSpPr>
          <p:cNvPr id="93" name="Google Shape;93;p19"/>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5" name="Google Shape;95;p19"/>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accent2"/>
              </a:buClr>
              <a:buSzPts val="1300"/>
              <a:buChar char="●"/>
              <a:defRPr>
                <a:solidFill>
                  <a:schemeClr val="accent2"/>
                </a:solidFill>
              </a:defRPr>
            </a:lvl1pPr>
            <a:lvl2pPr marL="914400" lvl="1" indent="-298450" rtl="0">
              <a:spcBef>
                <a:spcPts val="0"/>
              </a:spcBef>
              <a:spcAft>
                <a:spcPts val="0"/>
              </a:spcAft>
              <a:buClr>
                <a:schemeClr val="accent2"/>
              </a:buClr>
              <a:buSzPts val="1100"/>
              <a:buChar char="○"/>
              <a:defRPr>
                <a:solidFill>
                  <a:schemeClr val="accent2"/>
                </a:solidFill>
              </a:defRPr>
            </a:lvl2pPr>
            <a:lvl3pPr marL="1371600" lvl="2" indent="-298450" rtl="0">
              <a:spcBef>
                <a:spcPts val="0"/>
              </a:spcBef>
              <a:spcAft>
                <a:spcPts val="0"/>
              </a:spcAft>
              <a:buClr>
                <a:schemeClr val="accent2"/>
              </a:buClr>
              <a:buSzPts val="1100"/>
              <a:buChar char="■"/>
              <a:defRPr>
                <a:solidFill>
                  <a:schemeClr val="accent2"/>
                </a:solidFill>
              </a:defRPr>
            </a:lvl3pPr>
            <a:lvl4pPr marL="1828800" lvl="3" indent="-298450" rtl="0">
              <a:spcBef>
                <a:spcPts val="0"/>
              </a:spcBef>
              <a:spcAft>
                <a:spcPts val="0"/>
              </a:spcAft>
              <a:buClr>
                <a:schemeClr val="accent2"/>
              </a:buClr>
              <a:buSzPts val="1100"/>
              <a:buChar char="●"/>
              <a:defRPr>
                <a:solidFill>
                  <a:schemeClr val="accent2"/>
                </a:solidFill>
              </a:defRPr>
            </a:lvl4pPr>
            <a:lvl5pPr marL="2286000" lvl="4" indent="-298450" rtl="0">
              <a:spcBef>
                <a:spcPts val="0"/>
              </a:spcBef>
              <a:spcAft>
                <a:spcPts val="0"/>
              </a:spcAft>
              <a:buClr>
                <a:schemeClr val="accent2"/>
              </a:buClr>
              <a:buSzPts val="1100"/>
              <a:buChar char="○"/>
              <a:defRPr>
                <a:solidFill>
                  <a:schemeClr val="accent2"/>
                </a:solidFill>
              </a:defRPr>
            </a:lvl5pPr>
            <a:lvl6pPr marL="2743200" lvl="5" indent="-298450" rtl="0">
              <a:spcBef>
                <a:spcPts val="0"/>
              </a:spcBef>
              <a:spcAft>
                <a:spcPts val="0"/>
              </a:spcAft>
              <a:buClr>
                <a:schemeClr val="accent2"/>
              </a:buClr>
              <a:buSzPts val="1100"/>
              <a:buChar char="■"/>
              <a:defRPr>
                <a:solidFill>
                  <a:schemeClr val="accent2"/>
                </a:solidFill>
              </a:defRPr>
            </a:lvl6pPr>
            <a:lvl7pPr marL="3200400" lvl="6" indent="-298450" rtl="0">
              <a:spcBef>
                <a:spcPts val="0"/>
              </a:spcBef>
              <a:spcAft>
                <a:spcPts val="0"/>
              </a:spcAft>
              <a:buClr>
                <a:schemeClr val="accent2"/>
              </a:buClr>
              <a:buSzPts val="1100"/>
              <a:buChar char="●"/>
              <a:defRPr>
                <a:solidFill>
                  <a:schemeClr val="accent2"/>
                </a:solidFill>
              </a:defRPr>
            </a:lvl7pPr>
            <a:lvl8pPr marL="3657600" lvl="7" indent="-298450" rtl="0">
              <a:spcBef>
                <a:spcPts val="0"/>
              </a:spcBef>
              <a:spcAft>
                <a:spcPts val="0"/>
              </a:spcAft>
              <a:buClr>
                <a:schemeClr val="accent2"/>
              </a:buClr>
              <a:buSzPts val="1100"/>
              <a:buChar char="○"/>
              <a:defRPr>
                <a:solidFill>
                  <a:schemeClr val="accent2"/>
                </a:solidFill>
              </a:defRPr>
            </a:lvl8pPr>
            <a:lvl9pPr marL="4114800" lvl="8" indent="-298450" rtl="0">
              <a:spcBef>
                <a:spcPts val="0"/>
              </a:spcBef>
              <a:spcAft>
                <a:spcPts val="0"/>
              </a:spcAft>
              <a:buClr>
                <a:schemeClr val="accent2"/>
              </a:buClr>
              <a:buSzPts val="1100"/>
              <a:buChar char="■"/>
              <a:defRPr>
                <a:solidFill>
                  <a:schemeClr val="accent2"/>
                </a:solidFill>
              </a:defRPr>
            </a:lvl9pPr>
          </a:lstStyle>
          <a:p>
            <a:endParaRPr/>
          </a:p>
        </p:txBody>
      </p:sp>
      <p:sp>
        <p:nvSpPr>
          <p:cNvPr id="96" name="Google Shape;9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9" name="Google Shape;9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0"/>
        <p:cNvGrpSpPr/>
        <p:nvPr/>
      </p:nvGrpSpPr>
      <p:grpSpPr>
        <a:xfrm>
          <a:off x="0" y="0"/>
          <a:ext cx="0" cy="0"/>
          <a:chOff x="0" y="0"/>
          <a:chExt cx="0" cy="0"/>
        </a:xfrm>
      </p:grpSpPr>
      <p:sp>
        <p:nvSpPr>
          <p:cNvPr id="101" name="Google Shape;101;p21"/>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1"/>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3" name="Google Shape;103;p21"/>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104" name="Google Shape;104;p21"/>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05" name="Google Shape;10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6"/>
        <p:cNvGrpSpPr/>
        <p:nvPr/>
      </p:nvGrpSpPr>
      <p:grpSpPr>
        <a:xfrm>
          <a:off x="0" y="0"/>
          <a:ext cx="0" cy="0"/>
          <a:chOff x="0" y="0"/>
          <a:chExt cx="0" cy="0"/>
        </a:xfrm>
      </p:grpSpPr>
      <p:sp>
        <p:nvSpPr>
          <p:cNvPr id="107" name="Google Shape;107;p22"/>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2"/>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109" name="Google Shape;10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63" name="Google Shape;63;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64" name="Google Shape;64;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latin typeface="Roboto"/>
                <a:ea typeface="Roboto"/>
                <a:cs typeface="Roboto"/>
                <a:sym typeface="Roboto"/>
              </a:defRPr>
            </a:lvl1pPr>
            <a:lvl2pPr lvl="1" algn="r" rtl="0">
              <a:buNone/>
              <a:defRPr sz="1000">
                <a:solidFill>
                  <a:schemeClr val="dk2"/>
                </a:solidFill>
                <a:latin typeface="Roboto"/>
                <a:ea typeface="Roboto"/>
                <a:cs typeface="Roboto"/>
                <a:sym typeface="Roboto"/>
              </a:defRPr>
            </a:lvl2pPr>
            <a:lvl3pPr lvl="2" algn="r" rtl="0">
              <a:buNone/>
              <a:defRPr sz="1000">
                <a:solidFill>
                  <a:schemeClr val="dk2"/>
                </a:solidFill>
                <a:latin typeface="Roboto"/>
                <a:ea typeface="Roboto"/>
                <a:cs typeface="Roboto"/>
                <a:sym typeface="Roboto"/>
              </a:defRPr>
            </a:lvl3pPr>
            <a:lvl4pPr lvl="3" algn="r" rtl="0">
              <a:buNone/>
              <a:defRPr sz="1000">
                <a:solidFill>
                  <a:schemeClr val="dk2"/>
                </a:solidFill>
                <a:latin typeface="Roboto"/>
                <a:ea typeface="Roboto"/>
                <a:cs typeface="Roboto"/>
                <a:sym typeface="Roboto"/>
              </a:defRPr>
            </a:lvl4pPr>
            <a:lvl5pPr lvl="4" algn="r" rtl="0">
              <a:buNone/>
              <a:defRPr sz="1000">
                <a:solidFill>
                  <a:schemeClr val="dk2"/>
                </a:solidFill>
                <a:latin typeface="Roboto"/>
                <a:ea typeface="Roboto"/>
                <a:cs typeface="Roboto"/>
                <a:sym typeface="Roboto"/>
              </a:defRPr>
            </a:lvl5pPr>
            <a:lvl6pPr lvl="5" algn="r" rtl="0">
              <a:buNone/>
              <a:defRPr sz="1000">
                <a:solidFill>
                  <a:schemeClr val="dk2"/>
                </a:solidFill>
                <a:latin typeface="Roboto"/>
                <a:ea typeface="Roboto"/>
                <a:cs typeface="Roboto"/>
                <a:sym typeface="Roboto"/>
              </a:defRPr>
            </a:lvl6pPr>
            <a:lvl7pPr lvl="6" algn="r" rtl="0">
              <a:buNone/>
              <a:defRPr sz="1000">
                <a:solidFill>
                  <a:schemeClr val="dk2"/>
                </a:solidFill>
                <a:latin typeface="Roboto"/>
                <a:ea typeface="Roboto"/>
                <a:cs typeface="Roboto"/>
                <a:sym typeface="Roboto"/>
              </a:defRPr>
            </a:lvl7pPr>
            <a:lvl8pPr lvl="7" algn="r" rtl="0">
              <a:buNone/>
              <a:defRPr sz="1000">
                <a:solidFill>
                  <a:schemeClr val="dk2"/>
                </a:solidFill>
                <a:latin typeface="Roboto"/>
                <a:ea typeface="Roboto"/>
                <a:cs typeface="Roboto"/>
                <a:sym typeface="Roboto"/>
              </a:defRPr>
            </a:lvl8pPr>
            <a:lvl9pPr lvl="8" algn="r" rtl="0">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1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1.xml"/><Relationship Id="rId7" Type="http://schemas.openxmlformats.org/officeDocument/2006/relationships/image" Target="../media/image19.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5"/>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ML and Data Analytics on New York City Taxi and Limousine Data </a:t>
            </a:r>
            <a:endParaRPr/>
          </a:p>
          <a:p>
            <a:pPr marL="0" lvl="0" indent="0" algn="l" rtl="0">
              <a:spcBef>
                <a:spcPts val="0"/>
              </a:spcBef>
              <a:spcAft>
                <a:spcPts val="0"/>
              </a:spcAft>
              <a:buNone/>
            </a:pPr>
            <a:endParaRPr/>
          </a:p>
        </p:txBody>
      </p:sp>
      <p:sp>
        <p:nvSpPr>
          <p:cNvPr id="121" name="Google Shape;121;p25"/>
          <p:cNvSpPr txBox="1">
            <a:spLocks noGrp="1"/>
          </p:cNvSpPr>
          <p:nvPr>
            <p:ph type="subTitle" idx="1"/>
          </p:nvPr>
        </p:nvSpPr>
        <p:spPr>
          <a:xfrm>
            <a:off x="5107825" y="3088785"/>
            <a:ext cx="4242600" cy="738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chemeClr val="lt1"/>
                </a:solidFill>
                <a:latin typeface="Arial"/>
                <a:ea typeface="Arial"/>
                <a:cs typeface="Arial"/>
                <a:sym typeface="Arial"/>
              </a:rPr>
              <a:t>Submitted By : </a:t>
            </a:r>
            <a:r>
              <a:rPr lang="en" sz="1300">
                <a:solidFill>
                  <a:schemeClr val="lt1"/>
                </a:solidFill>
                <a:latin typeface="Arial"/>
                <a:ea typeface="Arial"/>
                <a:cs typeface="Arial"/>
                <a:sym typeface="Arial"/>
              </a:rPr>
              <a:t> </a:t>
            </a:r>
            <a:endParaRPr sz="1300">
              <a:solidFill>
                <a:schemeClr val="lt1"/>
              </a:solidFill>
              <a:latin typeface="Arial"/>
              <a:ea typeface="Arial"/>
              <a:cs typeface="Arial"/>
              <a:sym typeface="Arial"/>
            </a:endParaRPr>
          </a:p>
          <a:p>
            <a:pPr marL="0" lvl="0" indent="0" algn="l" rtl="0">
              <a:lnSpc>
                <a:spcPct val="115000"/>
              </a:lnSpc>
              <a:spcBef>
                <a:spcPts val="0"/>
              </a:spcBef>
              <a:spcAft>
                <a:spcPts val="0"/>
              </a:spcAft>
              <a:buNone/>
            </a:pPr>
            <a:endParaRPr sz="1300">
              <a:solidFill>
                <a:schemeClr val="lt1"/>
              </a:solidFill>
              <a:latin typeface="Arial"/>
              <a:ea typeface="Arial"/>
              <a:cs typeface="Arial"/>
              <a:sym typeface="Arial"/>
            </a:endParaRPr>
          </a:p>
          <a:p>
            <a:pPr marL="0" lvl="0" indent="0" algn="l" rtl="0">
              <a:lnSpc>
                <a:spcPct val="115000"/>
              </a:lnSpc>
              <a:spcBef>
                <a:spcPts val="0"/>
              </a:spcBef>
              <a:spcAft>
                <a:spcPts val="0"/>
              </a:spcAft>
              <a:buNone/>
            </a:pPr>
            <a:r>
              <a:rPr lang="en" sz="1300">
                <a:solidFill>
                  <a:schemeClr val="lt1"/>
                </a:solidFill>
                <a:latin typeface="Arial"/>
                <a:ea typeface="Arial"/>
                <a:cs typeface="Arial"/>
                <a:sym typeface="Arial"/>
              </a:rPr>
              <a:t>Harsh Raval (801257980)</a:t>
            </a:r>
            <a:endParaRPr sz="1300">
              <a:solidFill>
                <a:schemeClr val="lt1"/>
              </a:solidFill>
              <a:latin typeface="Arial"/>
              <a:ea typeface="Arial"/>
              <a:cs typeface="Arial"/>
              <a:sym typeface="Arial"/>
            </a:endParaRPr>
          </a:p>
          <a:p>
            <a:pPr marL="0" lvl="0" indent="0" algn="l" rtl="0">
              <a:lnSpc>
                <a:spcPct val="115000"/>
              </a:lnSpc>
              <a:spcBef>
                <a:spcPts val="0"/>
              </a:spcBef>
              <a:spcAft>
                <a:spcPts val="0"/>
              </a:spcAft>
              <a:buNone/>
            </a:pPr>
            <a:r>
              <a:rPr lang="en" sz="1300">
                <a:solidFill>
                  <a:schemeClr val="lt1"/>
                </a:solidFill>
                <a:latin typeface="Arial"/>
                <a:ea typeface="Arial"/>
                <a:cs typeface="Arial"/>
                <a:sym typeface="Arial"/>
              </a:rPr>
              <a:t>Pranjali Mehta (801255574)</a:t>
            </a:r>
            <a:endParaRPr sz="1300">
              <a:solidFill>
                <a:schemeClr val="lt1"/>
              </a:solidFill>
              <a:latin typeface="Arial"/>
              <a:ea typeface="Arial"/>
              <a:cs typeface="Arial"/>
              <a:sym typeface="Arial"/>
            </a:endParaRPr>
          </a:p>
          <a:p>
            <a:pPr marL="0" lvl="0" indent="0" algn="l" rtl="0">
              <a:lnSpc>
                <a:spcPct val="115000"/>
              </a:lnSpc>
              <a:spcBef>
                <a:spcPts val="0"/>
              </a:spcBef>
              <a:spcAft>
                <a:spcPts val="0"/>
              </a:spcAft>
              <a:buNone/>
            </a:pPr>
            <a:r>
              <a:rPr lang="en" sz="1300">
                <a:solidFill>
                  <a:schemeClr val="lt1"/>
                </a:solidFill>
                <a:latin typeface="Arial"/>
                <a:ea typeface="Arial"/>
                <a:cs typeface="Arial"/>
                <a:sym typeface="Arial"/>
              </a:rPr>
              <a:t>Shruti Nagpure (801256223)</a:t>
            </a:r>
            <a:endParaRPr sz="1300">
              <a:solidFill>
                <a:schemeClr val="lt1"/>
              </a:solidFill>
              <a:latin typeface="Arial"/>
              <a:ea typeface="Arial"/>
              <a:cs typeface="Arial"/>
              <a:sym typeface="Arial"/>
            </a:endParaRPr>
          </a:p>
          <a:p>
            <a:pPr marL="0" lvl="0" indent="0" algn="l" rtl="0">
              <a:lnSpc>
                <a:spcPct val="115000"/>
              </a:lnSpc>
              <a:spcBef>
                <a:spcPts val="0"/>
              </a:spcBef>
              <a:spcAft>
                <a:spcPts val="0"/>
              </a:spcAft>
              <a:buNone/>
            </a:pPr>
            <a:r>
              <a:rPr lang="en" sz="1300">
                <a:solidFill>
                  <a:schemeClr val="lt1"/>
                </a:solidFill>
                <a:latin typeface="Arial"/>
                <a:ea typeface="Arial"/>
                <a:cs typeface="Arial"/>
                <a:sym typeface="Arial"/>
              </a:rPr>
              <a:t>Urvashi Murari (801205124)</a:t>
            </a:r>
            <a:endParaRPr sz="1300">
              <a:solidFill>
                <a:schemeClr val="lt1"/>
              </a:solidFill>
              <a:latin typeface="Arial"/>
              <a:ea typeface="Arial"/>
              <a:cs typeface="Arial"/>
              <a:sym typeface="Arial"/>
            </a:endParaRPr>
          </a:p>
          <a:p>
            <a:pPr marL="0" lvl="0" indent="0" algn="l" rtl="0">
              <a:lnSpc>
                <a:spcPct val="115000"/>
              </a:lnSpc>
              <a:spcBef>
                <a:spcPts val="0"/>
              </a:spcBef>
              <a:spcAft>
                <a:spcPts val="0"/>
              </a:spcAft>
              <a:buNone/>
            </a:pPr>
            <a:r>
              <a:rPr lang="en" sz="1300">
                <a:solidFill>
                  <a:schemeClr val="lt1"/>
                </a:solidFill>
                <a:latin typeface="Arial"/>
                <a:ea typeface="Arial"/>
                <a:cs typeface="Arial"/>
                <a:sym typeface="Arial"/>
              </a:rPr>
              <a:t>Zubin Ladwa (801256671)</a:t>
            </a:r>
            <a:endParaRPr sz="1300">
              <a:solidFill>
                <a:schemeClr val="lt1"/>
              </a:solidFill>
              <a:latin typeface="Arial"/>
              <a:ea typeface="Arial"/>
              <a:cs typeface="Arial"/>
              <a:sym typeface="Arial"/>
            </a:endParaRPr>
          </a:p>
          <a:p>
            <a:pPr marL="0" lvl="0" indent="0" algn="l" rtl="0">
              <a:spcBef>
                <a:spcPts val="0"/>
              </a:spcBef>
              <a:spcAft>
                <a:spcPts val="0"/>
              </a:spcAft>
              <a:buNone/>
            </a:pPr>
            <a:endParaRPr sz="1300"/>
          </a:p>
        </p:txBody>
      </p:sp>
      <p:pic>
        <p:nvPicPr>
          <p:cNvPr id="4" name="Audio 3">
            <a:hlinkClick r:id="" action="ppaction://media"/>
            <a:extLst>
              <a:ext uri="{FF2B5EF4-FFF2-40B4-BE49-F238E27FC236}">
                <a16:creationId xmlns:a16="http://schemas.microsoft.com/office/drawing/2014/main" id="{E6A422B8-7560-F145-9AD9-F345A1C1E1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775"/>
    </mc:Choice>
    <mc:Fallback xmlns="">
      <p:transition spd="slow" advTm="20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4"/>
          <p:cNvSpPr txBox="1">
            <a:spLocks noGrp="1"/>
          </p:cNvSpPr>
          <p:nvPr>
            <p:ph type="title"/>
          </p:nvPr>
        </p:nvSpPr>
        <p:spPr>
          <a:xfrm>
            <a:off x="311700" y="206700"/>
            <a:ext cx="8520600" cy="948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000"/>
              <a:t>Training the model : Linear Regression with Hyperparameters</a:t>
            </a:r>
            <a:endParaRPr/>
          </a:p>
        </p:txBody>
      </p:sp>
      <p:sp>
        <p:nvSpPr>
          <p:cNvPr id="189" name="Google Shape;189;p34"/>
          <p:cNvSpPr txBox="1"/>
          <p:nvPr/>
        </p:nvSpPr>
        <p:spPr>
          <a:xfrm>
            <a:off x="311700" y="1449350"/>
            <a:ext cx="49953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Developed three different sets viz. training set, validation set and test set.</a:t>
            </a:r>
            <a:endParaRPr>
              <a:solidFill>
                <a:schemeClr val="dk2"/>
              </a:solidFill>
              <a:latin typeface="Roboto"/>
              <a:ea typeface="Roboto"/>
              <a:cs typeface="Roboto"/>
              <a:sym typeface="Roboto"/>
            </a:endParaRPr>
          </a:p>
          <a:p>
            <a:pPr marL="457200" lvl="0" indent="-317500" algn="l" rtl="0">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Stored it in AWS S3 for future reference.</a:t>
            </a:r>
            <a:endParaRPr>
              <a:solidFill>
                <a:schemeClr val="dk2"/>
              </a:solidFill>
              <a:latin typeface="Roboto"/>
              <a:ea typeface="Roboto"/>
              <a:cs typeface="Roboto"/>
              <a:sym typeface="Roboto"/>
            </a:endParaRPr>
          </a:p>
          <a:p>
            <a:pPr marL="457200" lvl="0" indent="-317500" algn="l" rtl="0">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Triggered Sagemaker Training Job with Hyperparameters.</a:t>
            </a:r>
            <a:endParaRPr>
              <a:solidFill>
                <a:schemeClr val="dk2"/>
              </a:solidFill>
              <a:latin typeface="Roboto"/>
              <a:ea typeface="Roboto"/>
              <a:cs typeface="Roboto"/>
              <a:sym typeface="Roboto"/>
            </a:endParaRPr>
          </a:p>
        </p:txBody>
      </p:sp>
      <p:pic>
        <p:nvPicPr>
          <p:cNvPr id="190" name="Google Shape;190;p34"/>
          <p:cNvPicPr preferRelativeResize="0"/>
          <p:nvPr/>
        </p:nvPicPr>
        <p:blipFill>
          <a:blip r:embed="rId5">
            <a:alphaModFix/>
          </a:blip>
          <a:stretch>
            <a:fillRect/>
          </a:stretch>
        </p:blipFill>
        <p:spPr>
          <a:xfrm>
            <a:off x="566475" y="2637550"/>
            <a:ext cx="3944975" cy="2342650"/>
          </a:xfrm>
          <a:prstGeom prst="rect">
            <a:avLst/>
          </a:prstGeom>
          <a:noFill/>
          <a:ln>
            <a:noFill/>
          </a:ln>
        </p:spPr>
      </p:pic>
      <p:cxnSp>
        <p:nvCxnSpPr>
          <p:cNvPr id="191" name="Google Shape;191;p34"/>
          <p:cNvCxnSpPr/>
          <p:nvPr/>
        </p:nvCxnSpPr>
        <p:spPr>
          <a:xfrm>
            <a:off x="4881975" y="1394850"/>
            <a:ext cx="32700" cy="3639600"/>
          </a:xfrm>
          <a:prstGeom prst="straightConnector1">
            <a:avLst/>
          </a:prstGeom>
          <a:noFill/>
          <a:ln w="9525" cap="flat" cmpd="sng">
            <a:solidFill>
              <a:schemeClr val="dk2"/>
            </a:solidFill>
            <a:prstDash val="solid"/>
            <a:round/>
            <a:headEnd type="none" w="med" len="med"/>
            <a:tailEnd type="none" w="med" len="med"/>
          </a:ln>
        </p:spPr>
      </p:cxnSp>
      <p:pic>
        <p:nvPicPr>
          <p:cNvPr id="192" name="Google Shape;192;p34"/>
          <p:cNvPicPr preferRelativeResize="0"/>
          <p:nvPr/>
        </p:nvPicPr>
        <p:blipFill>
          <a:blip r:embed="rId6">
            <a:alphaModFix/>
          </a:blip>
          <a:stretch>
            <a:fillRect/>
          </a:stretch>
        </p:blipFill>
        <p:spPr>
          <a:xfrm>
            <a:off x="4980025" y="1449350"/>
            <a:ext cx="4086475" cy="1343025"/>
          </a:xfrm>
          <a:prstGeom prst="rect">
            <a:avLst/>
          </a:prstGeom>
          <a:noFill/>
          <a:ln>
            <a:noFill/>
          </a:ln>
        </p:spPr>
      </p:pic>
      <p:sp>
        <p:nvSpPr>
          <p:cNvPr id="193" name="Google Shape;193;p34"/>
          <p:cNvSpPr txBox="1"/>
          <p:nvPr/>
        </p:nvSpPr>
        <p:spPr>
          <a:xfrm>
            <a:off x="5742853" y="2792375"/>
            <a:ext cx="264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Roboto"/>
                <a:ea typeface="Roboto"/>
                <a:cs typeface="Roboto"/>
                <a:sym typeface="Roboto"/>
              </a:rPr>
              <a:t>Training the Linear Model</a:t>
            </a:r>
            <a:endParaRPr b="1">
              <a:solidFill>
                <a:schemeClr val="dk2"/>
              </a:solidFill>
              <a:latin typeface="Roboto"/>
              <a:ea typeface="Roboto"/>
              <a:cs typeface="Roboto"/>
              <a:sym typeface="Roboto"/>
            </a:endParaRPr>
          </a:p>
        </p:txBody>
      </p:sp>
      <p:sp>
        <p:nvSpPr>
          <p:cNvPr id="194" name="Google Shape;194;p34"/>
          <p:cNvSpPr txBox="1"/>
          <p:nvPr/>
        </p:nvSpPr>
        <p:spPr>
          <a:xfrm>
            <a:off x="4980013" y="3230875"/>
            <a:ext cx="40212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Metrics used for evaluating model</a:t>
            </a:r>
            <a:br>
              <a:rPr lang="en">
                <a:solidFill>
                  <a:schemeClr val="dk2"/>
                </a:solidFill>
                <a:latin typeface="Roboto"/>
                <a:ea typeface="Roboto"/>
                <a:cs typeface="Roboto"/>
                <a:sym typeface="Roboto"/>
              </a:rPr>
            </a:br>
            <a:r>
              <a:rPr lang="en">
                <a:solidFill>
                  <a:schemeClr val="dk2"/>
                </a:solidFill>
                <a:latin typeface="Roboto"/>
                <a:ea typeface="Roboto"/>
                <a:cs typeface="Roboto"/>
                <a:sym typeface="Roboto"/>
              </a:rPr>
              <a:t>performance : Mean Absolute Error</a:t>
            </a:r>
            <a:endParaRPr>
              <a:solidFill>
                <a:schemeClr val="dk2"/>
              </a:solidFill>
              <a:latin typeface="Roboto"/>
              <a:ea typeface="Roboto"/>
              <a:cs typeface="Roboto"/>
              <a:sym typeface="Roboto"/>
            </a:endParaRPr>
          </a:p>
        </p:txBody>
      </p:sp>
      <p:pic>
        <p:nvPicPr>
          <p:cNvPr id="195" name="Google Shape;195;p34"/>
          <p:cNvPicPr preferRelativeResize="0"/>
          <p:nvPr/>
        </p:nvPicPr>
        <p:blipFill>
          <a:blip r:embed="rId7">
            <a:alphaModFix/>
          </a:blip>
          <a:stretch>
            <a:fillRect/>
          </a:stretch>
        </p:blipFill>
        <p:spPr>
          <a:xfrm>
            <a:off x="5094413" y="3884775"/>
            <a:ext cx="3944975" cy="1114425"/>
          </a:xfrm>
          <a:prstGeom prst="rect">
            <a:avLst/>
          </a:prstGeom>
          <a:noFill/>
          <a:ln>
            <a:noFill/>
          </a:ln>
        </p:spPr>
      </p:pic>
      <p:pic>
        <p:nvPicPr>
          <p:cNvPr id="2" name="Audio 1">
            <a:hlinkClick r:id="" action="ppaction://media"/>
            <a:extLst>
              <a:ext uri="{FF2B5EF4-FFF2-40B4-BE49-F238E27FC236}">
                <a16:creationId xmlns:a16="http://schemas.microsoft.com/office/drawing/2014/main" id="{23B699C5-174C-844C-A648-04249650693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290"/>
    </mc:Choice>
    <mc:Fallback xmlns="">
      <p:transition spd="slow" advTm="35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000"/>
              <a:t>Predicting Taxi Fare</a:t>
            </a:r>
            <a:endParaRPr/>
          </a:p>
        </p:txBody>
      </p:sp>
      <p:sp>
        <p:nvSpPr>
          <p:cNvPr id="201" name="Google Shape;201;p35"/>
          <p:cNvSpPr txBox="1"/>
          <p:nvPr/>
        </p:nvSpPr>
        <p:spPr>
          <a:xfrm>
            <a:off x="311725" y="1460250"/>
            <a:ext cx="62769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To create the endpoint of the trained Model, we used “deploy()” function. This serves the purpose of Sagemaker Inference Endpoint</a:t>
            </a:r>
            <a:endParaRPr>
              <a:solidFill>
                <a:schemeClr val="dk2"/>
              </a:solidFill>
              <a:latin typeface="Roboto"/>
              <a:ea typeface="Roboto"/>
              <a:cs typeface="Roboto"/>
              <a:sym typeface="Roboto"/>
            </a:endParaRPr>
          </a:p>
        </p:txBody>
      </p:sp>
      <p:pic>
        <p:nvPicPr>
          <p:cNvPr id="202" name="Google Shape;202;p35"/>
          <p:cNvPicPr preferRelativeResize="0"/>
          <p:nvPr/>
        </p:nvPicPr>
        <p:blipFill>
          <a:blip r:embed="rId5">
            <a:alphaModFix/>
          </a:blip>
          <a:stretch>
            <a:fillRect/>
          </a:stretch>
        </p:blipFill>
        <p:spPr>
          <a:xfrm>
            <a:off x="849825" y="2075850"/>
            <a:ext cx="6448425" cy="1076325"/>
          </a:xfrm>
          <a:prstGeom prst="rect">
            <a:avLst/>
          </a:prstGeom>
          <a:noFill/>
          <a:ln>
            <a:noFill/>
          </a:ln>
        </p:spPr>
      </p:pic>
      <p:sp>
        <p:nvSpPr>
          <p:cNvPr id="203" name="Google Shape;203;p35"/>
          <p:cNvSpPr txBox="1"/>
          <p:nvPr/>
        </p:nvSpPr>
        <p:spPr>
          <a:xfrm>
            <a:off x="311725" y="3715825"/>
            <a:ext cx="38619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Passing one row from test.csv into the predict function for Taxi Fare Prediction </a:t>
            </a:r>
            <a:endParaRPr>
              <a:solidFill>
                <a:schemeClr val="dk2"/>
              </a:solidFill>
              <a:latin typeface="Roboto"/>
              <a:ea typeface="Roboto"/>
              <a:cs typeface="Roboto"/>
              <a:sym typeface="Roboto"/>
            </a:endParaRPr>
          </a:p>
        </p:txBody>
      </p:sp>
      <p:pic>
        <p:nvPicPr>
          <p:cNvPr id="204" name="Google Shape;204;p35"/>
          <p:cNvPicPr preferRelativeResize="0"/>
          <p:nvPr/>
        </p:nvPicPr>
        <p:blipFill>
          <a:blip r:embed="rId6">
            <a:alphaModFix/>
          </a:blip>
          <a:stretch>
            <a:fillRect/>
          </a:stretch>
        </p:blipFill>
        <p:spPr>
          <a:xfrm>
            <a:off x="4511300" y="3485450"/>
            <a:ext cx="3905250" cy="1076325"/>
          </a:xfrm>
          <a:prstGeom prst="rect">
            <a:avLst/>
          </a:prstGeom>
          <a:noFill/>
          <a:ln>
            <a:noFill/>
          </a:ln>
        </p:spPr>
      </p:pic>
      <p:pic>
        <p:nvPicPr>
          <p:cNvPr id="2" name="Audio 1">
            <a:hlinkClick r:id="" action="ppaction://media"/>
            <a:extLst>
              <a:ext uri="{FF2B5EF4-FFF2-40B4-BE49-F238E27FC236}">
                <a16:creationId xmlns:a16="http://schemas.microsoft.com/office/drawing/2014/main" id="{9AF34D10-F88B-F041-9710-2CBCE3125A3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584"/>
    </mc:Choice>
    <mc:Fallback xmlns="">
      <p:transition spd="slow" advTm="31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6"/>
          <p:cNvSpPr txBox="1">
            <a:spLocks noGrp="1"/>
          </p:cNvSpPr>
          <p:nvPr>
            <p:ph type="title"/>
          </p:nvPr>
        </p:nvSpPr>
        <p:spPr>
          <a:xfrm>
            <a:off x="311725" y="500925"/>
            <a:ext cx="3644100" cy="30879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4344"/>
              <a:t>Taxi Trip Duration Prediction : Steps Involved </a:t>
            </a:r>
            <a:endParaRPr sz="4344"/>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10" name="Google Shape;210;p36"/>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Used a Sagemaker Notebook instance of size </a:t>
            </a:r>
            <a:r>
              <a:rPr lang="en" b="1"/>
              <a:t>t3.xlarge</a:t>
            </a:r>
            <a:endParaRPr b="1"/>
          </a:p>
          <a:p>
            <a:pPr marL="457200" lvl="0" indent="-311150" algn="l" rtl="0">
              <a:spcBef>
                <a:spcPts val="0"/>
              </a:spcBef>
              <a:spcAft>
                <a:spcPts val="0"/>
              </a:spcAft>
              <a:buSzPts val="1300"/>
              <a:buChar char="●"/>
            </a:pPr>
            <a:r>
              <a:rPr lang="en"/>
              <a:t>Triggered </a:t>
            </a:r>
            <a:r>
              <a:rPr lang="en" b="1"/>
              <a:t>Sagemaker Training jobs</a:t>
            </a:r>
            <a:r>
              <a:rPr lang="en"/>
              <a:t> to train the model for predicting the Trip Duration.</a:t>
            </a:r>
            <a:endParaRPr/>
          </a:p>
          <a:p>
            <a:pPr marL="457200" lvl="0" indent="-311150" algn="l" rtl="0">
              <a:spcBef>
                <a:spcPts val="0"/>
              </a:spcBef>
              <a:spcAft>
                <a:spcPts val="0"/>
              </a:spcAft>
              <a:buSzPts val="1300"/>
              <a:buChar char="●"/>
            </a:pPr>
            <a:r>
              <a:rPr lang="en"/>
              <a:t>We used </a:t>
            </a:r>
            <a:r>
              <a:rPr lang="en" b="1"/>
              <a:t>1000000 rows</a:t>
            </a:r>
            <a:r>
              <a:rPr lang="en"/>
              <a:t> from our dataset for this prediction. </a:t>
            </a:r>
            <a:endParaRPr/>
          </a:p>
          <a:p>
            <a:pPr marL="457200" lvl="0" indent="-311150" algn="l" rtl="0">
              <a:spcBef>
                <a:spcPts val="0"/>
              </a:spcBef>
              <a:spcAft>
                <a:spcPts val="0"/>
              </a:spcAft>
              <a:buSzPts val="1300"/>
              <a:buChar char="●"/>
            </a:pPr>
            <a:r>
              <a:rPr lang="en"/>
              <a:t>Data Preprocessing and Additional Features</a:t>
            </a:r>
            <a:endParaRPr/>
          </a:p>
          <a:p>
            <a:pPr marL="457200" lvl="0" indent="-311150" algn="l" rtl="0">
              <a:spcBef>
                <a:spcPts val="0"/>
              </a:spcBef>
              <a:spcAft>
                <a:spcPts val="0"/>
              </a:spcAft>
              <a:buSzPts val="1300"/>
              <a:buChar char="●"/>
            </a:pPr>
            <a:r>
              <a:rPr lang="en"/>
              <a:t>Univariate and Bivariate Analysis</a:t>
            </a:r>
            <a:endParaRPr/>
          </a:p>
          <a:p>
            <a:pPr marL="457200" lvl="0" indent="-311150" algn="l" rtl="0">
              <a:spcBef>
                <a:spcPts val="0"/>
              </a:spcBef>
              <a:spcAft>
                <a:spcPts val="0"/>
              </a:spcAft>
              <a:buSzPts val="1300"/>
              <a:buChar char="●"/>
            </a:pPr>
            <a:r>
              <a:rPr lang="en"/>
              <a:t>Feature Engineering and Feature Selection</a:t>
            </a:r>
            <a:endParaRPr/>
          </a:p>
          <a:p>
            <a:pPr marL="457200" lvl="0" indent="-311150" algn="l" rtl="0">
              <a:spcBef>
                <a:spcPts val="0"/>
              </a:spcBef>
              <a:spcAft>
                <a:spcPts val="0"/>
              </a:spcAft>
              <a:buSzPts val="1300"/>
              <a:buChar char="●"/>
            </a:pPr>
            <a:r>
              <a:rPr lang="en" b="1"/>
              <a:t>Model Training and Evaluation : </a:t>
            </a:r>
            <a:r>
              <a:rPr lang="en"/>
              <a:t>We optimized our results by using different algorithms and tuning the features. Algorithms used:</a:t>
            </a:r>
            <a:endParaRPr/>
          </a:p>
          <a:p>
            <a:pPr marL="914400" lvl="1" indent="-298450" algn="l" rtl="0">
              <a:spcBef>
                <a:spcPts val="0"/>
              </a:spcBef>
              <a:spcAft>
                <a:spcPts val="0"/>
              </a:spcAft>
              <a:buSzPts val="1100"/>
              <a:buChar char="○"/>
            </a:pPr>
            <a:r>
              <a:rPr lang="en"/>
              <a:t>Linear Regression</a:t>
            </a:r>
            <a:endParaRPr/>
          </a:p>
          <a:p>
            <a:pPr marL="914400" lvl="1" indent="-298450" algn="l" rtl="0">
              <a:spcBef>
                <a:spcPts val="0"/>
              </a:spcBef>
              <a:spcAft>
                <a:spcPts val="0"/>
              </a:spcAft>
              <a:buSzPts val="1100"/>
              <a:buChar char="○"/>
            </a:pPr>
            <a:r>
              <a:rPr lang="en"/>
              <a:t>Random Forest</a:t>
            </a:r>
            <a:endParaRPr/>
          </a:p>
          <a:p>
            <a:pPr marL="914400" lvl="1" indent="-298450" algn="l" rtl="0">
              <a:spcBef>
                <a:spcPts val="0"/>
              </a:spcBef>
              <a:spcAft>
                <a:spcPts val="0"/>
              </a:spcAft>
              <a:buSzPts val="1100"/>
              <a:buChar char="○"/>
            </a:pPr>
            <a:r>
              <a:rPr lang="en"/>
              <a:t>XgBoost</a:t>
            </a:r>
            <a:endParaRPr/>
          </a:p>
          <a:p>
            <a:pPr marL="457200" lvl="0" indent="-311150" algn="l" rtl="0">
              <a:spcBef>
                <a:spcPts val="0"/>
              </a:spcBef>
              <a:spcAft>
                <a:spcPts val="0"/>
              </a:spcAft>
              <a:buSzPts val="1300"/>
              <a:buChar char="●"/>
            </a:pPr>
            <a:r>
              <a:rPr lang="en"/>
              <a:t>Observations </a:t>
            </a:r>
            <a:endParaRPr/>
          </a:p>
        </p:txBody>
      </p:sp>
      <p:pic>
        <p:nvPicPr>
          <p:cNvPr id="2" name="Audio 1">
            <a:hlinkClick r:id="" action="ppaction://media"/>
            <a:extLst>
              <a:ext uri="{FF2B5EF4-FFF2-40B4-BE49-F238E27FC236}">
                <a16:creationId xmlns:a16="http://schemas.microsoft.com/office/drawing/2014/main" id="{65D8647F-C584-6040-B66F-DEFEC7A3F2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204"/>
    </mc:Choice>
    <mc:Fallback xmlns="">
      <p:transition spd="slow" advTm="35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fontScale="90000"/>
          </a:bodyPr>
          <a:lstStyle/>
          <a:p>
            <a:pPr marL="457200" lvl="0" indent="-400050" algn="l" rtl="0">
              <a:spcBef>
                <a:spcPts val="0"/>
              </a:spcBef>
              <a:spcAft>
                <a:spcPts val="0"/>
              </a:spcAft>
              <a:buSzPct val="100000"/>
              <a:buAutoNum type="arabicPeriod"/>
            </a:pPr>
            <a:r>
              <a:rPr lang="en" sz="3000"/>
              <a:t>Adding new features and Data Preprocessing</a:t>
            </a:r>
            <a:endParaRPr/>
          </a:p>
        </p:txBody>
      </p:sp>
      <p:sp>
        <p:nvSpPr>
          <p:cNvPr id="216" name="Google Shape;216;p37"/>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We have added following new features to our dataset:</a:t>
            </a:r>
            <a:endParaRPr b="1"/>
          </a:p>
          <a:p>
            <a:pPr marL="457200" lvl="0" indent="-311150" algn="l" rtl="0">
              <a:spcBef>
                <a:spcPts val="1200"/>
              </a:spcBef>
              <a:spcAft>
                <a:spcPts val="0"/>
              </a:spcAft>
              <a:buSzPts val="1300"/>
              <a:buChar char="●"/>
            </a:pPr>
            <a:r>
              <a:rPr lang="en" b="1"/>
              <a:t>Trip_duration</a:t>
            </a:r>
            <a:r>
              <a:rPr lang="en"/>
              <a:t> : Difference of pickup_time and dropoff_time</a:t>
            </a:r>
            <a:endParaRPr/>
          </a:p>
          <a:p>
            <a:pPr marL="457200" lvl="0" indent="-311150" algn="l" rtl="0">
              <a:spcBef>
                <a:spcPts val="0"/>
              </a:spcBef>
              <a:spcAft>
                <a:spcPts val="0"/>
              </a:spcAft>
              <a:buSzPts val="1300"/>
              <a:buChar char="●"/>
            </a:pPr>
            <a:r>
              <a:rPr lang="en"/>
              <a:t>Calculated and assigned new columns to the data frame such as </a:t>
            </a:r>
            <a:r>
              <a:rPr lang="en" b="1"/>
              <a:t>weekday, month and pickup_hour</a:t>
            </a:r>
            <a:r>
              <a:rPr lang="en"/>
              <a:t> which helped us gain more insights from the data.</a:t>
            </a:r>
            <a:endParaRPr/>
          </a:p>
          <a:p>
            <a:pPr marL="457200" lvl="0" indent="0" algn="l" rtl="0">
              <a:spcBef>
                <a:spcPts val="1200"/>
              </a:spcBef>
              <a:spcAft>
                <a:spcPts val="1200"/>
              </a:spcAft>
              <a:buNone/>
            </a:pPr>
            <a:endParaRPr/>
          </a:p>
        </p:txBody>
      </p:sp>
      <p:sp>
        <p:nvSpPr>
          <p:cNvPr id="217" name="Google Shape;217;p37"/>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Data Preprocessing</a:t>
            </a:r>
            <a:endParaRPr b="1"/>
          </a:p>
          <a:p>
            <a:pPr marL="0" lvl="0" indent="0" algn="l" rtl="0">
              <a:spcBef>
                <a:spcPts val="1200"/>
              </a:spcBef>
              <a:spcAft>
                <a:spcPts val="0"/>
              </a:spcAft>
              <a:buNone/>
            </a:pPr>
            <a:r>
              <a:rPr lang="en"/>
              <a:t>Before performing analysis on our extracted dataset we performed following operations on the data:</a:t>
            </a:r>
            <a:endParaRPr/>
          </a:p>
          <a:p>
            <a:pPr marL="914400" lvl="1" indent="-311150" algn="l" rtl="0">
              <a:spcBef>
                <a:spcPts val="1200"/>
              </a:spcBef>
              <a:spcAft>
                <a:spcPts val="0"/>
              </a:spcAft>
              <a:buSzPts val="1300"/>
              <a:buChar char="○"/>
            </a:pPr>
            <a:r>
              <a:rPr lang="en" sz="1300"/>
              <a:t>Dummified all the categorical features.</a:t>
            </a:r>
            <a:endParaRPr sz="1300"/>
          </a:p>
          <a:p>
            <a:pPr marL="914400" lvl="1" indent="-311150" algn="l" rtl="0">
              <a:spcBef>
                <a:spcPts val="0"/>
              </a:spcBef>
              <a:spcAft>
                <a:spcPts val="0"/>
              </a:spcAft>
              <a:buSzPts val="1300"/>
              <a:buChar char="○"/>
            </a:pPr>
            <a:r>
              <a:rPr lang="en" sz="1300"/>
              <a:t>Removed null values</a:t>
            </a:r>
            <a:endParaRPr sz="1300"/>
          </a:p>
          <a:p>
            <a:pPr marL="0" lvl="0" indent="0" algn="l" rtl="0">
              <a:spcBef>
                <a:spcPts val="1200"/>
              </a:spcBef>
              <a:spcAft>
                <a:spcPts val="1200"/>
              </a:spcAft>
              <a:buNone/>
            </a:pPr>
            <a:endParaRPr/>
          </a:p>
        </p:txBody>
      </p:sp>
      <p:pic>
        <p:nvPicPr>
          <p:cNvPr id="4" name="Audio 3">
            <a:hlinkClick r:id="" action="ppaction://media"/>
            <a:extLst>
              <a:ext uri="{FF2B5EF4-FFF2-40B4-BE49-F238E27FC236}">
                <a16:creationId xmlns:a16="http://schemas.microsoft.com/office/drawing/2014/main" id="{64514A91-5A84-6F46-8E18-2E88D0F9EE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412"/>
    </mc:Choice>
    <mc:Fallback xmlns="">
      <p:transition spd="slow" advTm="12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8"/>
          <p:cNvSpPr txBox="1">
            <a:spLocks noGrp="1"/>
          </p:cNvSpPr>
          <p:nvPr>
            <p:ph type="title"/>
          </p:nvPr>
        </p:nvSpPr>
        <p:spPr>
          <a:xfrm>
            <a:off x="311700" y="287725"/>
            <a:ext cx="8520600" cy="623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 Univariate Analysis : </a:t>
            </a:r>
            <a:r>
              <a:rPr lang="en" sz="1744"/>
              <a:t>This analysis helped us understand the pattern of data when only one variable was involved. </a:t>
            </a:r>
            <a:endParaRPr/>
          </a:p>
        </p:txBody>
      </p:sp>
      <p:sp>
        <p:nvSpPr>
          <p:cNvPr id="223" name="Google Shape;223;p38"/>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t>Passenger Count : </a:t>
            </a:r>
            <a:r>
              <a:rPr lang="en"/>
              <a:t>From this plot we can infer that most of the trips were taken by single passenger.</a:t>
            </a:r>
            <a:endParaRPr/>
          </a:p>
        </p:txBody>
      </p:sp>
      <p:sp>
        <p:nvSpPr>
          <p:cNvPr id="224" name="Google Shape;224;p38"/>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t>Vendor ID: </a:t>
            </a:r>
            <a:r>
              <a:rPr lang="en"/>
              <a:t>From this plot we can infer that only two vendors were involved. </a:t>
            </a:r>
            <a:endParaRPr/>
          </a:p>
        </p:txBody>
      </p:sp>
      <p:pic>
        <p:nvPicPr>
          <p:cNvPr id="225" name="Google Shape;225;p38"/>
          <p:cNvPicPr preferRelativeResize="0"/>
          <p:nvPr/>
        </p:nvPicPr>
        <p:blipFill>
          <a:blip r:embed="rId5">
            <a:alphaModFix/>
          </a:blip>
          <a:stretch>
            <a:fillRect/>
          </a:stretch>
        </p:blipFill>
        <p:spPr>
          <a:xfrm>
            <a:off x="407125" y="2034300"/>
            <a:ext cx="3759200" cy="2445449"/>
          </a:xfrm>
          <a:prstGeom prst="rect">
            <a:avLst/>
          </a:prstGeom>
          <a:noFill/>
          <a:ln>
            <a:noFill/>
          </a:ln>
        </p:spPr>
      </p:pic>
      <p:pic>
        <p:nvPicPr>
          <p:cNvPr id="226" name="Google Shape;226;p38"/>
          <p:cNvPicPr preferRelativeResize="0"/>
          <p:nvPr/>
        </p:nvPicPr>
        <p:blipFill>
          <a:blip r:embed="rId6">
            <a:alphaModFix/>
          </a:blip>
          <a:stretch>
            <a:fillRect/>
          </a:stretch>
        </p:blipFill>
        <p:spPr>
          <a:xfrm>
            <a:off x="4861425" y="2124250"/>
            <a:ext cx="3941850" cy="2355499"/>
          </a:xfrm>
          <a:prstGeom prst="rect">
            <a:avLst/>
          </a:prstGeom>
          <a:noFill/>
          <a:ln>
            <a:noFill/>
          </a:ln>
        </p:spPr>
      </p:pic>
      <p:pic>
        <p:nvPicPr>
          <p:cNvPr id="4" name="Audio 3">
            <a:hlinkClick r:id="" action="ppaction://media"/>
            <a:extLst>
              <a:ext uri="{FF2B5EF4-FFF2-40B4-BE49-F238E27FC236}">
                <a16:creationId xmlns:a16="http://schemas.microsoft.com/office/drawing/2014/main" id="{154942CB-A99D-1F4A-A655-DA5A37C799C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327"/>
    </mc:Choice>
    <mc:Fallback xmlns="">
      <p:transition spd="slow" advTm="20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9"/>
          <p:cNvSpPr txBox="1"/>
          <p:nvPr/>
        </p:nvSpPr>
        <p:spPr>
          <a:xfrm>
            <a:off x="177675" y="213200"/>
            <a:ext cx="8350500" cy="834044"/>
          </a:xfrm>
          <a:prstGeom prst="rect">
            <a:avLst/>
          </a:prstGeom>
          <a:noFill/>
          <a:ln>
            <a:noFill/>
          </a:ln>
        </p:spPr>
        <p:txBody>
          <a:bodyPr spcFirstLastPara="1" wrap="square" lIns="91425" tIns="91425" rIns="91425" bIns="91425" anchor="t" anchorCtr="0">
            <a:spAutoFit/>
          </a:bodyPr>
          <a:lstStyle/>
          <a:p>
            <a:pPr>
              <a:lnSpc>
                <a:spcPct val="115000"/>
              </a:lnSpc>
              <a:spcAft>
                <a:spcPts val="1200"/>
              </a:spcAft>
            </a:pPr>
            <a:r>
              <a:rPr lang="en" b="1">
                <a:solidFill>
                  <a:schemeClr val="dk2"/>
                </a:solidFill>
                <a:latin typeface="Roboto"/>
                <a:ea typeface="Roboto"/>
                <a:cs typeface="Roboto"/>
                <a:sym typeface="Roboto"/>
              </a:rPr>
              <a:t>Trip Duration : </a:t>
            </a:r>
            <a:r>
              <a:rPr lang="en">
                <a:solidFill>
                  <a:schemeClr val="dk2"/>
                </a:solidFill>
                <a:latin typeface="Roboto"/>
                <a:ea typeface="Roboto"/>
                <a:cs typeface="Roboto"/>
                <a:sym typeface="Roboto"/>
              </a:rPr>
              <a:t>From this plot of trip duration we can infer that there are some outliers present after  over 200000 seconds which can affect the model performance and thus needs to be removed.</a:t>
            </a:r>
            <a:endParaRPr>
              <a:solidFill>
                <a:schemeClr val="dk2"/>
              </a:solidFill>
              <a:latin typeface="Roboto"/>
              <a:ea typeface="Roboto"/>
              <a:cs typeface="Roboto"/>
              <a:sym typeface="Roboto"/>
            </a:endParaRPr>
          </a:p>
        </p:txBody>
      </p:sp>
      <p:pic>
        <p:nvPicPr>
          <p:cNvPr id="232" name="Google Shape;232;p39"/>
          <p:cNvPicPr preferRelativeResize="0"/>
          <p:nvPr/>
        </p:nvPicPr>
        <p:blipFill>
          <a:blip r:embed="rId5">
            <a:alphaModFix/>
          </a:blip>
          <a:stretch>
            <a:fillRect/>
          </a:stretch>
        </p:blipFill>
        <p:spPr>
          <a:xfrm>
            <a:off x="481075" y="1016150"/>
            <a:ext cx="7958175" cy="2638475"/>
          </a:xfrm>
          <a:prstGeom prst="rect">
            <a:avLst/>
          </a:prstGeom>
          <a:noFill/>
          <a:ln>
            <a:noFill/>
          </a:ln>
        </p:spPr>
      </p:pic>
      <p:pic>
        <p:nvPicPr>
          <p:cNvPr id="3" name="Audio 2">
            <a:hlinkClick r:id="" action="ppaction://media"/>
            <a:extLst>
              <a:ext uri="{FF2B5EF4-FFF2-40B4-BE49-F238E27FC236}">
                <a16:creationId xmlns:a16="http://schemas.microsoft.com/office/drawing/2014/main" id="{9B1BC1EB-82AD-A144-83D6-31F8F0298A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886"/>
    </mc:Choice>
    <mc:Fallback xmlns="">
      <p:transition spd="slow" advTm="9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41"/>
          <p:cNvPicPr preferRelativeResize="0"/>
          <p:nvPr/>
        </p:nvPicPr>
        <p:blipFill>
          <a:blip r:embed="rId5">
            <a:alphaModFix/>
          </a:blip>
          <a:stretch>
            <a:fillRect/>
          </a:stretch>
        </p:blipFill>
        <p:spPr>
          <a:xfrm>
            <a:off x="205700" y="498850"/>
            <a:ext cx="3735138" cy="2419351"/>
          </a:xfrm>
          <a:prstGeom prst="rect">
            <a:avLst/>
          </a:prstGeom>
          <a:noFill/>
          <a:ln>
            <a:noFill/>
          </a:ln>
        </p:spPr>
      </p:pic>
      <p:pic>
        <p:nvPicPr>
          <p:cNvPr id="244" name="Google Shape;244;p41"/>
          <p:cNvPicPr preferRelativeResize="0"/>
          <p:nvPr/>
        </p:nvPicPr>
        <p:blipFill>
          <a:blip r:embed="rId6">
            <a:alphaModFix/>
          </a:blip>
          <a:stretch>
            <a:fillRect/>
          </a:stretch>
        </p:blipFill>
        <p:spPr>
          <a:xfrm>
            <a:off x="4805925" y="498850"/>
            <a:ext cx="3544500" cy="2316425"/>
          </a:xfrm>
          <a:prstGeom prst="rect">
            <a:avLst/>
          </a:prstGeom>
          <a:noFill/>
          <a:ln>
            <a:noFill/>
          </a:ln>
        </p:spPr>
      </p:pic>
      <p:pic>
        <p:nvPicPr>
          <p:cNvPr id="245" name="Google Shape;245;p41"/>
          <p:cNvPicPr preferRelativeResize="0"/>
          <p:nvPr/>
        </p:nvPicPr>
        <p:blipFill>
          <a:blip r:embed="rId7">
            <a:alphaModFix/>
          </a:blip>
          <a:stretch>
            <a:fillRect/>
          </a:stretch>
        </p:blipFill>
        <p:spPr>
          <a:xfrm>
            <a:off x="1492425" y="3125275"/>
            <a:ext cx="7578025" cy="1920501"/>
          </a:xfrm>
          <a:prstGeom prst="rect">
            <a:avLst/>
          </a:prstGeom>
          <a:noFill/>
          <a:ln>
            <a:noFill/>
          </a:ln>
        </p:spPr>
      </p:pic>
      <p:sp>
        <p:nvSpPr>
          <p:cNvPr id="246" name="Google Shape;246;p41"/>
          <p:cNvSpPr txBox="1"/>
          <p:nvPr/>
        </p:nvSpPr>
        <p:spPr>
          <a:xfrm>
            <a:off x="213200" y="177675"/>
            <a:ext cx="300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Roboto"/>
                <a:ea typeface="Roboto"/>
                <a:cs typeface="Roboto"/>
                <a:sym typeface="Roboto"/>
              </a:rPr>
              <a:t>Total Trips per hour</a:t>
            </a:r>
            <a:endParaRPr b="1">
              <a:solidFill>
                <a:schemeClr val="dk2"/>
              </a:solidFill>
              <a:latin typeface="Roboto"/>
              <a:ea typeface="Roboto"/>
              <a:cs typeface="Roboto"/>
              <a:sym typeface="Roboto"/>
            </a:endParaRPr>
          </a:p>
        </p:txBody>
      </p:sp>
      <p:sp>
        <p:nvSpPr>
          <p:cNvPr id="247" name="Google Shape;247;p41"/>
          <p:cNvSpPr txBox="1"/>
          <p:nvPr/>
        </p:nvSpPr>
        <p:spPr>
          <a:xfrm>
            <a:off x="4878375" y="223475"/>
            <a:ext cx="300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Roboto"/>
                <a:ea typeface="Roboto"/>
                <a:cs typeface="Roboto"/>
                <a:sym typeface="Roboto"/>
              </a:rPr>
              <a:t>Total Trips per Weekday</a:t>
            </a:r>
            <a:endParaRPr b="1">
              <a:solidFill>
                <a:schemeClr val="dk2"/>
              </a:solidFill>
              <a:latin typeface="Roboto"/>
              <a:ea typeface="Roboto"/>
              <a:cs typeface="Roboto"/>
              <a:sym typeface="Roboto"/>
            </a:endParaRPr>
          </a:p>
        </p:txBody>
      </p:sp>
      <p:sp>
        <p:nvSpPr>
          <p:cNvPr id="248" name="Google Shape;248;p41"/>
          <p:cNvSpPr txBox="1"/>
          <p:nvPr/>
        </p:nvSpPr>
        <p:spPr>
          <a:xfrm>
            <a:off x="328675" y="3349050"/>
            <a:ext cx="1199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Roboto"/>
                <a:ea typeface="Roboto"/>
                <a:cs typeface="Roboto"/>
                <a:sym typeface="Roboto"/>
              </a:rPr>
              <a:t>Hourwise Pickup Pattern across Week</a:t>
            </a:r>
            <a:endParaRPr b="1">
              <a:solidFill>
                <a:schemeClr val="dk2"/>
              </a:solidFill>
              <a:latin typeface="Roboto"/>
              <a:ea typeface="Roboto"/>
              <a:cs typeface="Roboto"/>
              <a:sym typeface="Roboto"/>
            </a:endParaRPr>
          </a:p>
        </p:txBody>
      </p:sp>
      <p:pic>
        <p:nvPicPr>
          <p:cNvPr id="2" name="Audio 1">
            <a:hlinkClick r:id="" action="ppaction://media"/>
            <a:extLst>
              <a:ext uri="{FF2B5EF4-FFF2-40B4-BE49-F238E27FC236}">
                <a16:creationId xmlns:a16="http://schemas.microsoft.com/office/drawing/2014/main" id="{6BC8B788-BEC2-6A46-8E79-A1631430C16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416"/>
    </mc:Choice>
    <mc:Fallback xmlns="">
      <p:transition spd="slow" advTm="9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2"/>
          <p:cNvSpPr txBox="1">
            <a:spLocks noGrp="1"/>
          </p:cNvSpPr>
          <p:nvPr>
            <p:ph type="title"/>
          </p:nvPr>
        </p:nvSpPr>
        <p:spPr>
          <a:xfrm>
            <a:off x="311700" y="305500"/>
            <a:ext cx="8520600" cy="623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3. Bivariate Analysis : </a:t>
            </a:r>
            <a:r>
              <a:rPr lang="en" sz="1744"/>
              <a:t>This analysis helped us understand the pattern of data when two variables were involved. </a:t>
            </a:r>
            <a:endParaRPr/>
          </a:p>
        </p:txBody>
      </p:sp>
      <p:sp>
        <p:nvSpPr>
          <p:cNvPr id="254" name="Google Shape;254;p42"/>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400" b="1"/>
              <a:t>Trip Duration Per Hour :</a:t>
            </a:r>
            <a:r>
              <a:rPr lang="en" b="1"/>
              <a:t> </a:t>
            </a:r>
            <a:r>
              <a:rPr lang="en"/>
              <a:t> </a:t>
            </a:r>
            <a:r>
              <a:rPr lang="en" sz="1200"/>
              <a:t>We concluded that Trip duration on an average was similar during early morning hours i.e. before 6 AM &amp; late evening hours i.e. after 6 PM.</a:t>
            </a:r>
            <a:endParaRPr sz="1200"/>
          </a:p>
        </p:txBody>
      </p:sp>
      <p:sp>
        <p:nvSpPr>
          <p:cNvPr id="255" name="Google Shape;255;p42"/>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400" b="1"/>
              <a:t>Trip Duration per Weekday : </a:t>
            </a:r>
            <a:r>
              <a:rPr lang="en" sz="1400"/>
              <a:t> We concluded that Trip duration was highest on Mondays (Weekday 1). </a:t>
            </a:r>
            <a:endParaRPr sz="1400" b="1"/>
          </a:p>
        </p:txBody>
      </p:sp>
      <p:pic>
        <p:nvPicPr>
          <p:cNvPr id="256" name="Google Shape;256;p42"/>
          <p:cNvPicPr preferRelativeResize="0"/>
          <p:nvPr/>
        </p:nvPicPr>
        <p:blipFill>
          <a:blip r:embed="rId5">
            <a:alphaModFix/>
          </a:blip>
          <a:stretch>
            <a:fillRect/>
          </a:stretch>
        </p:blipFill>
        <p:spPr>
          <a:xfrm>
            <a:off x="311725" y="2515100"/>
            <a:ext cx="3815299" cy="2509925"/>
          </a:xfrm>
          <a:prstGeom prst="rect">
            <a:avLst/>
          </a:prstGeom>
          <a:noFill/>
          <a:ln>
            <a:noFill/>
          </a:ln>
        </p:spPr>
      </p:pic>
      <p:pic>
        <p:nvPicPr>
          <p:cNvPr id="257" name="Google Shape;257;p42"/>
          <p:cNvPicPr preferRelativeResize="0"/>
          <p:nvPr/>
        </p:nvPicPr>
        <p:blipFill>
          <a:blip r:embed="rId6">
            <a:alphaModFix/>
          </a:blip>
          <a:stretch>
            <a:fillRect/>
          </a:stretch>
        </p:blipFill>
        <p:spPr>
          <a:xfrm>
            <a:off x="5138488" y="2402950"/>
            <a:ext cx="3263375" cy="2222225"/>
          </a:xfrm>
          <a:prstGeom prst="rect">
            <a:avLst/>
          </a:prstGeom>
          <a:noFill/>
          <a:ln>
            <a:noFill/>
          </a:ln>
        </p:spPr>
      </p:pic>
      <p:pic>
        <p:nvPicPr>
          <p:cNvPr id="2" name="Audio 1">
            <a:hlinkClick r:id="" action="ppaction://media"/>
            <a:extLst>
              <a:ext uri="{FF2B5EF4-FFF2-40B4-BE49-F238E27FC236}">
                <a16:creationId xmlns:a16="http://schemas.microsoft.com/office/drawing/2014/main" id="{F0DBF84A-4165-1E47-B0EE-6D80CF52289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884"/>
    </mc:Choice>
    <mc:Fallback xmlns="">
      <p:transition spd="slow" advTm="28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p:nvPr/>
        </p:nvSpPr>
        <p:spPr>
          <a:xfrm>
            <a:off x="293150" y="115475"/>
            <a:ext cx="36867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dk2"/>
                </a:solidFill>
                <a:latin typeface="Roboto"/>
                <a:ea typeface="Roboto"/>
                <a:cs typeface="Roboto"/>
                <a:sym typeface="Roboto"/>
              </a:rPr>
              <a:t>Distance Covered v/s Trip Duration :</a:t>
            </a:r>
            <a:r>
              <a:rPr lang="en" dirty="0">
                <a:solidFill>
                  <a:schemeClr val="dk2"/>
                </a:solidFill>
                <a:latin typeface="Roboto"/>
                <a:ea typeface="Roboto"/>
                <a:cs typeface="Roboto"/>
                <a:sym typeface="Roboto"/>
              </a:rPr>
              <a:t> We can infer that there is a </a:t>
            </a:r>
            <a:r>
              <a:rPr lang="en" b="1" dirty="0">
                <a:solidFill>
                  <a:schemeClr val="dk2"/>
                </a:solidFill>
                <a:latin typeface="Roboto"/>
                <a:ea typeface="Roboto"/>
                <a:cs typeface="Roboto"/>
                <a:sym typeface="Roboto"/>
              </a:rPr>
              <a:t>linear relationship</a:t>
            </a:r>
            <a:r>
              <a:rPr lang="en" dirty="0">
                <a:solidFill>
                  <a:schemeClr val="dk2"/>
                </a:solidFill>
                <a:latin typeface="Roboto"/>
                <a:ea typeface="Roboto"/>
                <a:cs typeface="Roboto"/>
                <a:sym typeface="Roboto"/>
              </a:rPr>
              <a:t> between the distance covered and trip duration on an average but we can see dense collection of the trips in the lower right corner which showcase many trips with the inconsistent readings.</a:t>
            </a:r>
            <a:endParaRPr dirty="0">
              <a:solidFill>
                <a:schemeClr val="dk2"/>
              </a:solidFill>
              <a:latin typeface="Roboto"/>
              <a:ea typeface="Roboto"/>
              <a:cs typeface="Roboto"/>
              <a:sym typeface="Roboto"/>
            </a:endParaRPr>
          </a:p>
          <a:p>
            <a:pPr marL="0" lvl="0" indent="0" algn="l" rtl="0">
              <a:spcBef>
                <a:spcPts val="0"/>
              </a:spcBef>
              <a:spcAft>
                <a:spcPts val="0"/>
              </a:spcAft>
              <a:buNone/>
            </a:pPr>
            <a:endParaRPr>
              <a:solidFill>
                <a:schemeClr val="dk2"/>
              </a:solidFill>
              <a:latin typeface="Roboto"/>
              <a:ea typeface="Roboto"/>
              <a:cs typeface="Roboto"/>
              <a:sym typeface="Roboto"/>
            </a:endParaRPr>
          </a:p>
        </p:txBody>
      </p:sp>
      <p:sp>
        <p:nvSpPr>
          <p:cNvPr id="271" name="Google Shape;271;p44"/>
          <p:cNvSpPr txBox="1"/>
          <p:nvPr/>
        </p:nvSpPr>
        <p:spPr>
          <a:xfrm>
            <a:off x="4850375" y="159900"/>
            <a:ext cx="3642300" cy="1262100"/>
          </a:xfrm>
          <a:prstGeom prst="rect">
            <a:avLst/>
          </a:prstGeom>
          <a:noFill/>
          <a:ln>
            <a:noFill/>
          </a:ln>
        </p:spPr>
        <p:txBody>
          <a:bodyPr spcFirstLastPara="1" wrap="square" lIns="91425" tIns="91425" rIns="91425" bIns="91425" anchor="t" anchorCtr="0">
            <a:spAutoFit/>
          </a:bodyPr>
          <a:lstStyle/>
          <a:p>
            <a:r>
              <a:rPr lang="en" b="1">
                <a:solidFill>
                  <a:schemeClr val="dk2"/>
                </a:solidFill>
                <a:latin typeface="Roboto"/>
                <a:ea typeface="Roboto"/>
                <a:cs typeface="Roboto"/>
                <a:sym typeface="Roboto"/>
              </a:rPr>
              <a:t>Trip Duration v/s Distance :  </a:t>
            </a:r>
            <a:r>
              <a:rPr lang="en">
                <a:solidFill>
                  <a:schemeClr val="dk2"/>
                </a:solidFill>
                <a:highlight>
                  <a:srgbClr val="FFFFFF"/>
                </a:highlight>
                <a:latin typeface="Roboto"/>
                <a:ea typeface="Roboto"/>
                <a:cs typeface="Roboto"/>
                <a:sym typeface="Roboto"/>
              </a:rPr>
              <a:t>There seems to be</a:t>
            </a:r>
            <a:r>
              <a:rPr lang="en" b="1">
                <a:solidFill>
                  <a:schemeClr val="dk2"/>
                </a:solidFill>
                <a:highlight>
                  <a:srgbClr val="FFFFFF"/>
                </a:highlight>
                <a:latin typeface="Roboto"/>
                <a:ea typeface="Roboto"/>
                <a:cs typeface="Roboto"/>
                <a:sym typeface="Roboto"/>
              </a:rPr>
              <a:t> negligible correlation</a:t>
            </a:r>
            <a:r>
              <a:rPr lang="en">
                <a:solidFill>
                  <a:schemeClr val="dk2"/>
                </a:solidFill>
                <a:highlight>
                  <a:srgbClr val="FFFFFF"/>
                </a:highlight>
                <a:latin typeface="Roboto"/>
                <a:ea typeface="Roboto"/>
                <a:cs typeface="Roboto"/>
                <a:sym typeface="Roboto"/>
              </a:rPr>
              <a:t> between these two metric as seen from the scatter plot where it should have been a linear distribution.</a:t>
            </a:r>
            <a:endParaRPr lang="en-US" b="1">
              <a:solidFill>
                <a:schemeClr val="dk2"/>
              </a:solidFill>
              <a:latin typeface="Roboto"/>
              <a:ea typeface="Roboto"/>
              <a:cs typeface="Roboto"/>
              <a:sym typeface="Roboto"/>
            </a:endParaRPr>
          </a:p>
        </p:txBody>
      </p:sp>
      <p:pic>
        <p:nvPicPr>
          <p:cNvPr id="272" name="Google Shape;272;p44"/>
          <p:cNvPicPr preferRelativeResize="0"/>
          <p:nvPr/>
        </p:nvPicPr>
        <p:blipFill>
          <a:blip r:embed="rId5">
            <a:alphaModFix/>
          </a:blip>
          <a:stretch>
            <a:fillRect/>
          </a:stretch>
        </p:blipFill>
        <p:spPr>
          <a:xfrm>
            <a:off x="293150" y="1876250"/>
            <a:ext cx="4278849" cy="2960175"/>
          </a:xfrm>
          <a:prstGeom prst="rect">
            <a:avLst/>
          </a:prstGeom>
          <a:noFill/>
          <a:ln>
            <a:noFill/>
          </a:ln>
        </p:spPr>
      </p:pic>
      <p:pic>
        <p:nvPicPr>
          <p:cNvPr id="273" name="Google Shape;273;p44"/>
          <p:cNvPicPr preferRelativeResize="0"/>
          <p:nvPr/>
        </p:nvPicPr>
        <p:blipFill>
          <a:blip r:embed="rId6">
            <a:alphaModFix/>
          </a:blip>
          <a:stretch>
            <a:fillRect/>
          </a:stretch>
        </p:blipFill>
        <p:spPr>
          <a:xfrm>
            <a:off x="4724399" y="1965100"/>
            <a:ext cx="4267200" cy="2620041"/>
          </a:xfrm>
          <a:prstGeom prst="rect">
            <a:avLst/>
          </a:prstGeom>
          <a:noFill/>
          <a:ln>
            <a:noFill/>
          </a:ln>
        </p:spPr>
      </p:pic>
      <p:pic>
        <p:nvPicPr>
          <p:cNvPr id="3" name="Audio 2">
            <a:hlinkClick r:id="" action="ppaction://media"/>
            <a:extLst>
              <a:ext uri="{FF2B5EF4-FFF2-40B4-BE49-F238E27FC236}">
                <a16:creationId xmlns:a16="http://schemas.microsoft.com/office/drawing/2014/main" id="{14C54AFA-7798-7649-B581-E3F501C65A4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635"/>
    </mc:Choice>
    <mc:Fallback xmlns="">
      <p:transition spd="slow" advTm="13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4. Visualizations : NYC Pickup and Dropoff </a:t>
            </a:r>
            <a:endParaRPr/>
          </a:p>
        </p:txBody>
      </p:sp>
      <p:sp>
        <p:nvSpPr>
          <p:cNvPr id="279" name="Google Shape;279;p45"/>
          <p:cNvSpPr txBox="1"/>
          <p:nvPr/>
        </p:nvSpPr>
        <p:spPr>
          <a:xfrm>
            <a:off x="408625" y="1421350"/>
            <a:ext cx="3730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Roboto"/>
                <a:ea typeface="Roboto"/>
                <a:cs typeface="Roboto"/>
                <a:sym typeface="Roboto"/>
              </a:rPr>
              <a:t>NYC Pickup Locations : </a:t>
            </a:r>
            <a:r>
              <a:rPr lang="en">
                <a:solidFill>
                  <a:schemeClr val="dk2"/>
                </a:solidFill>
                <a:latin typeface="Roboto"/>
                <a:ea typeface="Roboto"/>
                <a:cs typeface="Roboto"/>
                <a:sym typeface="Roboto"/>
              </a:rPr>
              <a:t>We plotted the NYC Pickup area. </a:t>
            </a:r>
            <a:endParaRPr>
              <a:solidFill>
                <a:schemeClr val="dk2"/>
              </a:solidFill>
              <a:latin typeface="Roboto"/>
              <a:ea typeface="Roboto"/>
              <a:cs typeface="Roboto"/>
              <a:sym typeface="Roboto"/>
            </a:endParaRPr>
          </a:p>
        </p:txBody>
      </p:sp>
      <p:pic>
        <p:nvPicPr>
          <p:cNvPr id="280" name="Google Shape;280;p45"/>
          <p:cNvPicPr preferRelativeResize="0"/>
          <p:nvPr/>
        </p:nvPicPr>
        <p:blipFill>
          <a:blip r:embed="rId5">
            <a:alphaModFix/>
          </a:blip>
          <a:stretch>
            <a:fillRect/>
          </a:stretch>
        </p:blipFill>
        <p:spPr>
          <a:xfrm>
            <a:off x="515225" y="2036950"/>
            <a:ext cx="3864300" cy="2901125"/>
          </a:xfrm>
          <a:prstGeom prst="rect">
            <a:avLst/>
          </a:prstGeom>
          <a:noFill/>
          <a:ln>
            <a:noFill/>
          </a:ln>
        </p:spPr>
      </p:pic>
      <p:pic>
        <p:nvPicPr>
          <p:cNvPr id="281" name="Google Shape;281;p45"/>
          <p:cNvPicPr preferRelativeResize="0"/>
          <p:nvPr/>
        </p:nvPicPr>
        <p:blipFill>
          <a:blip r:embed="rId6">
            <a:alphaModFix/>
          </a:blip>
          <a:stretch>
            <a:fillRect/>
          </a:stretch>
        </p:blipFill>
        <p:spPr>
          <a:xfrm>
            <a:off x="5379283" y="2036950"/>
            <a:ext cx="3293994" cy="2954151"/>
          </a:xfrm>
          <a:prstGeom prst="rect">
            <a:avLst/>
          </a:prstGeom>
          <a:noFill/>
          <a:ln>
            <a:noFill/>
          </a:ln>
        </p:spPr>
      </p:pic>
      <p:sp>
        <p:nvSpPr>
          <p:cNvPr id="282" name="Google Shape;282;p45"/>
          <p:cNvSpPr txBox="1"/>
          <p:nvPr/>
        </p:nvSpPr>
        <p:spPr>
          <a:xfrm>
            <a:off x="4896125" y="1421350"/>
            <a:ext cx="3730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Roboto"/>
                <a:ea typeface="Roboto"/>
                <a:cs typeface="Roboto"/>
                <a:sym typeface="Roboto"/>
              </a:rPr>
              <a:t>NYC Drop-off Locations : </a:t>
            </a:r>
            <a:r>
              <a:rPr lang="en">
                <a:solidFill>
                  <a:schemeClr val="dk2"/>
                </a:solidFill>
                <a:latin typeface="Roboto"/>
                <a:ea typeface="Roboto"/>
                <a:cs typeface="Roboto"/>
                <a:sym typeface="Roboto"/>
              </a:rPr>
              <a:t>We plotted the NYC Drop off area. </a:t>
            </a:r>
            <a:endParaRPr>
              <a:solidFill>
                <a:schemeClr val="dk2"/>
              </a:solidFill>
              <a:latin typeface="Roboto"/>
              <a:ea typeface="Roboto"/>
              <a:cs typeface="Roboto"/>
              <a:sym typeface="Roboto"/>
            </a:endParaRPr>
          </a:p>
        </p:txBody>
      </p:sp>
      <p:pic>
        <p:nvPicPr>
          <p:cNvPr id="6" name="Audio 5">
            <a:hlinkClick r:id="" action="ppaction://media"/>
            <a:extLst>
              <a:ext uri="{FF2B5EF4-FFF2-40B4-BE49-F238E27FC236}">
                <a16:creationId xmlns:a16="http://schemas.microsoft.com/office/drawing/2014/main" id="{A47A120E-6A4E-D44A-89CC-7D52B3ADD56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243"/>
    </mc:Choice>
    <mc:Fallback xmlns="">
      <p:transition spd="slow" advTm="7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About Dataset</a:t>
            </a:r>
            <a:endParaRPr/>
          </a:p>
          <a:p>
            <a:pPr marL="0" lvl="0" indent="0" algn="l" rtl="0">
              <a:spcBef>
                <a:spcPts val="0"/>
              </a:spcBef>
              <a:spcAft>
                <a:spcPts val="0"/>
              </a:spcAft>
              <a:buNone/>
            </a:pPr>
            <a:endParaRPr/>
          </a:p>
        </p:txBody>
      </p:sp>
      <p:sp>
        <p:nvSpPr>
          <p:cNvPr id="127" name="Google Shape;127;p26"/>
          <p:cNvSpPr txBox="1">
            <a:spLocks noGrp="1"/>
          </p:cNvSpPr>
          <p:nvPr>
            <p:ph type="body" idx="1"/>
          </p:nvPr>
        </p:nvSpPr>
        <p:spPr>
          <a:xfrm>
            <a:off x="4572000" y="738950"/>
            <a:ext cx="4166400" cy="4217400"/>
          </a:xfrm>
          <a:prstGeom prst="rect">
            <a:avLst/>
          </a:prstGeom>
        </p:spPr>
        <p:txBody>
          <a:bodyPr spcFirstLastPara="1" wrap="square" lIns="91425" tIns="91425" rIns="91425" bIns="91425" anchor="t" anchorCtr="0">
            <a:normAutofit/>
          </a:bodyPr>
          <a:lstStyle/>
          <a:p>
            <a:pPr algn="just">
              <a:lnSpc>
                <a:spcPct val="114999"/>
              </a:lnSpc>
            </a:pPr>
            <a:r>
              <a:rPr lang="en" sz="1400"/>
              <a:t>We have considered the year 2016 data from NYC-TLC dataset. </a:t>
            </a:r>
            <a:endParaRPr lang="en-US"/>
          </a:p>
          <a:p>
            <a:pPr algn="just">
              <a:lnSpc>
                <a:spcPct val="114999"/>
              </a:lnSpc>
            </a:pPr>
            <a:r>
              <a:rPr lang="en" sz="1400"/>
              <a:t>Overall we had 55 million entries.</a:t>
            </a:r>
          </a:p>
          <a:p>
            <a:pPr algn="just">
              <a:lnSpc>
                <a:spcPct val="114999"/>
              </a:lnSpc>
            </a:pPr>
            <a:r>
              <a:rPr lang="en" sz="1400"/>
              <a:t>In each trip record dataset, one row represents a single trip made by a TLC-licensed vehicle.</a:t>
            </a:r>
            <a:endParaRPr lang="en"/>
          </a:p>
          <a:p>
            <a:pPr algn="just">
              <a:lnSpc>
                <a:spcPct val="114999"/>
              </a:lnSpc>
            </a:pPr>
            <a:r>
              <a:rPr lang="en" sz="1400"/>
              <a:t>There are three kinds of trips for which we had the data.</a:t>
            </a:r>
            <a:endParaRPr lang="en"/>
          </a:p>
          <a:p>
            <a:pPr algn="just">
              <a:lnSpc>
                <a:spcPct val="114999"/>
              </a:lnSpc>
            </a:pPr>
            <a:r>
              <a:rPr lang="en" sz="1400"/>
              <a:t>Yellow, Green and FHV taxi trip records include fields capturing pick-up and drop-off dates/times, pick-up and drop-off locations, trip distances, itemized fares, rate types, payment types, and driver-reported passenger counts.</a:t>
            </a:r>
          </a:p>
          <a:p>
            <a:pPr marL="457200" lvl="0" algn="just" rtl="0">
              <a:lnSpc>
                <a:spcPct val="114999"/>
              </a:lnSpc>
              <a:buNone/>
            </a:pPr>
            <a:endParaRPr lang="en" sz="1400">
              <a:solidFill>
                <a:srgbClr val="666666"/>
              </a:solidFill>
            </a:endParaRPr>
          </a:p>
          <a:p>
            <a:pPr indent="0" algn="just">
              <a:spcBef>
                <a:spcPts val="1000"/>
              </a:spcBef>
              <a:spcAft>
                <a:spcPts val="1000"/>
              </a:spcAft>
              <a:buNone/>
            </a:pPr>
            <a:endParaRPr lang="en-US" sz="1400">
              <a:solidFill>
                <a:srgbClr val="333333"/>
              </a:solidFill>
              <a:highlight>
                <a:srgbClr val="FFFFFF"/>
              </a:highlight>
            </a:endParaRPr>
          </a:p>
        </p:txBody>
      </p:sp>
      <p:pic>
        <p:nvPicPr>
          <p:cNvPr id="10" name="Audio 9">
            <a:hlinkClick r:id="" action="ppaction://media"/>
            <a:extLst>
              <a:ext uri="{FF2B5EF4-FFF2-40B4-BE49-F238E27FC236}">
                <a16:creationId xmlns:a16="http://schemas.microsoft.com/office/drawing/2014/main" id="{E5A08A94-9F99-5440-B734-88EB1B733D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330"/>
    </mc:Choice>
    <mc:Fallback>
      <p:transition spd="slow" advTm="29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5. Feature Engineering </a:t>
            </a:r>
            <a:endParaRPr/>
          </a:p>
        </p:txBody>
      </p:sp>
      <p:sp>
        <p:nvSpPr>
          <p:cNvPr id="288" name="Google Shape;288;p46"/>
          <p:cNvSpPr txBox="1"/>
          <p:nvPr/>
        </p:nvSpPr>
        <p:spPr>
          <a:xfrm>
            <a:off x="490825" y="1553125"/>
            <a:ext cx="8310300" cy="5912700"/>
          </a:xfrm>
          <a:prstGeom prst="rect">
            <a:avLst/>
          </a:prstGeom>
          <a:noFill/>
          <a:ln>
            <a:noFill/>
          </a:ln>
        </p:spPr>
        <p:txBody>
          <a:bodyPr spcFirstLastPara="1" wrap="square" lIns="91425" tIns="91425" rIns="91425" bIns="91425" anchor="t" anchorCtr="0">
            <a:spAutoFit/>
          </a:bodyPr>
          <a:lstStyle/>
          <a:p>
            <a:pPr marL="0" marR="190500" lvl="0" indent="0" algn="just" rtl="0">
              <a:lnSpc>
                <a:spcPct val="115000"/>
              </a:lnSpc>
              <a:spcBef>
                <a:spcPts val="0"/>
              </a:spcBef>
              <a:spcAft>
                <a:spcPts val="0"/>
              </a:spcAft>
              <a:buNone/>
            </a:pPr>
            <a:r>
              <a:rPr lang="en" sz="1050">
                <a:solidFill>
                  <a:schemeClr val="dk2"/>
                </a:solidFill>
                <a:highlight>
                  <a:srgbClr val="FFFFFF"/>
                </a:highlight>
              </a:rPr>
              <a:t>We prepared our  dataset after examining it from many angles before training our model. Given that our dataset only has a small number of dimensions. Instead of using the feature extraction approach, we will try feature selection first.</a:t>
            </a:r>
            <a:endParaRPr sz="1050">
              <a:solidFill>
                <a:schemeClr val="dk2"/>
              </a:solidFill>
              <a:highlight>
                <a:srgbClr val="FFFFFF"/>
              </a:highlight>
            </a:endParaRPr>
          </a:p>
          <a:p>
            <a:pPr marL="457200" marR="190500" lvl="0" indent="-295275" algn="just" rtl="0">
              <a:lnSpc>
                <a:spcPct val="100000"/>
              </a:lnSpc>
              <a:spcBef>
                <a:spcPts val="500"/>
              </a:spcBef>
              <a:spcAft>
                <a:spcPts val="0"/>
              </a:spcAft>
              <a:buClr>
                <a:schemeClr val="dk2"/>
              </a:buClr>
              <a:buSzPts val="1050"/>
              <a:buChar char="●"/>
            </a:pPr>
            <a:r>
              <a:rPr lang="en" sz="1050">
                <a:solidFill>
                  <a:schemeClr val="dk2"/>
                </a:solidFill>
                <a:highlight>
                  <a:srgbClr val="FFFFFF"/>
                </a:highlight>
              </a:rPr>
              <a:t>We will use </a:t>
            </a:r>
            <a:r>
              <a:rPr lang="en" sz="1050" b="1">
                <a:solidFill>
                  <a:schemeClr val="dk2"/>
                </a:solidFill>
                <a:highlight>
                  <a:srgbClr val="FFFFFF"/>
                </a:highlight>
              </a:rPr>
              <a:t>backward elimination technique</a:t>
            </a:r>
            <a:r>
              <a:rPr lang="en" sz="1050">
                <a:solidFill>
                  <a:schemeClr val="dk2"/>
                </a:solidFill>
                <a:highlight>
                  <a:srgbClr val="FFFFFF"/>
                </a:highlight>
              </a:rPr>
              <a:t> to select the </a:t>
            </a:r>
            <a:r>
              <a:rPr lang="en" sz="1050" b="1">
                <a:solidFill>
                  <a:schemeClr val="dk2"/>
                </a:solidFill>
                <a:highlight>
                  <a:srgbClr val="FFFFFF"/>
                </a:highlight>
              </a:rPr>
              <a:t>best features</a:t>
            </a:r>
            <a:r>
              <a:rPr lang="en" sz="1050">
                <a:solidFill>
                  <a:schemeClr val="dk2"/>
                </a:solidFill>
                <a:highlight>
                  <a:srgbClr val="FFFFFF"/>
                </a:highlight>
              </a:rPr>
              <a:t> to train our model</a:t>
            </a:r>
            <a:endParaRPr sz="1050">
              <a:solidFill>
                <a:schemeClr val="dk2"/>
              </a:solidFill>
              <a:highlight>
                <a:srgbClr val="FFFFFF"/>
              </a:highlight>
            </a:endParaRPr>
          </a:p>
          <a:p>
            <a:pPr marL="457200" marR="279400" lvl="0" indent="-295275" algn="just" rtl="0">
              <a:lnSpc>
                <a:spcPct val="100000"/>
              </a:lnSpc>
              <a:spcBef>
                <a:spcPts val="0"/>
              </a:spcBef>
              <a:spcAft>
                <a:spcPts val="0"/>
              </a:spcAft>
              <a:buClr>
                <a:schemeClr val="dk2"/>
              </a:buClr>
              <a:buSzPts val="1050"/>
              <a:buChar char="●"/>
            </a:pPr>
            <a:r>
              <a:rPr lang="en" sz="1050">
                <a:solidFill>
                  <a:schemeClr val="dk2"/>
                </a:solidFill>
                <a:highlight>
                  <a:srgbClr val="FFFFFF"/>
                </a:highlight>
              </a:rPr>
              <a:t>Like, It shows the </a:t>
            </a:r>
            <a:r>
              <a:rPr lang="en" sz="1050" b="1">
                <a:solidFill>
                  <a:schemeClr val="dk2"/>
                </a:solidFill>
                <a:highlight>
                  <a:srgbClr val="FFFFFF"/>
                </a:highlight>
              </a:rPr>
              <a:t>p</a:t>
            </a:r>
            <a:r>
              <a:rPr lang="en" sz="1050">
                <a:solidFill>
                  <a:schemeClr val="dk2"/>
                </a:solidFill>
                <a:highlight>
                  <a:srgbClr val="FFFFFF"/>
                </a:highlight>
              </a:rPr>
              <a:t> values for each feature as per its significance in the whole dataset.</a:t>
            </a:r>
            <a:endParaRPr sz="1050">
              <a:solidFill>
                <a:schemeClr val="dk2"/>
              </a:solidFill>
              <a:highlight>
                <a:srgbClr val="FFFFFF"/>
              </a:highlight>
            </a:endParaRPr>
          </a:p>
          <a:p>
            <a:pPr marL="457200" marR="279400" lvl="0" indent="-295275" algn="just" rtl="0">
              <a:lnSpc>
                <a:spcPct val="100000"/>
              </a:lnSpc>
              <a:spcBef>
                <a:spcPts val="0"/>
              </a:spcBef>
              <a:spcAft>
                <a:spcPts val="0"/>
              </a:spcAft>
              <a:buClr>
                <a:schemeClr val="dk2"/>
              </a:buClr>
              <a:buSzPts val="1050"/>
              <a:buChar char="●"/>
            </a:pPr>
            <a:r>
              <a:rPr lang="en" sz="1050">
                <a:solidFill>
                  <a:schemeClr val="dk2"/>
                </a:solidFill>
                <a:highlight>
                  <a:srgbClr val="FFFFFF"/>
                </a:highlight>
              </a:rPr>
              <a:t>It also shows the </a:t>
            </a:r>
            <a:r>
              <a:rPr lang="en" sz="1050" b="1">
                <a:solidFill>
                  <a:schemeClr val="dk2"/>
                </a:solidFill>
                <a:highlight>
                  <a:srgbClr val="FFFFFF"/>
                </a:highlight>
              </a:rPr>
              <a:t>adjusted R squared</a:t>
            </a:r>
            <a:r>
              <a:rPr lang="en" sz="1050">
                <a:solidFill>
                  <a:schemeClr val="dk2"/>
                </a:solidFill>
                <a:highlight>
                  <a:srgbClr val="FFFFFF"/>
                </a:highlight>
              </a:rPr>
              <a:t> values to identify whether removing or selecting the feature is beneficial or not.</a:t>
            </a:r>
            <a:endParaRPr sz="1050">
              <a:solidFill>
                <a:schemeClr val="dk2"/>
              </a:solidFill>
              <a:highlight>
                <a:srgbClr val="FFFFFF"/>
              </a:highlight>
            </a:endParaRPr>
          </a:p>
          <a:p>
            <a:pPr marL="0" marR="279400" lvl="0" indent="0" algn="just" rtl="0">
              <a:lnSpc>
                <a:spcPct val="100000"/>
              </a:lnSpc>
              <a:spcBef>
                <a:spcPts val="2700"/>
              </a:spcBef>
              <a:spcAft>
                <a:spcPts val="0"/>
              </a:spcAft>
              <a:buNone/>
            </a:pPr>
            <a:r>
              <a:rPr lang="en" sz="1050">
                <a:solidFill>
                  <a:schemeClr val="dk2"/>
                </a:solidFill>
                <a:highlight>
                  <a:srgbClr val="FFFFFF"/>
                </a:highlight>
              </a:rPr>
              <a:t>After we assign X and Y values, we have assigned the variable “duration” to Y because that is the dependent variable and features such as </a:t>
            </a:r>
            <a:r>
              <a:rPr lang="en" sz="1050" b="1">
                <a:solidFill>
                  <a:schemeClr val="dk2"/>
                </a:solidFill>
                <a:highlight>
                  <a:srgbClr val="FFFFFF"/>
                </a:highlight>
              </a:rPr>
              <a:t>id, timestamp</a:t>
            </a:r>
            <a:r>
              <a:rPr lang="en" sz="1050">
                <a:solidFill>
                  <a:schemeClr val="dk2"/>
                </a:solidFill>
                <a:highlight>
                  <a:srgbClr val="FFFFFF"/>
                </a:highlight>
              </a:rPr>
              <a:t> and </a:t>
            </a:r>
            <a:r>
              <a:rPr lang="en" sz="1050" b="1">
                <a:solidFill>
                  <a:schemeClr val="dk2"/>
                </a:solidFill>
                <a:highlight>
                  <a:srgbClr val="FFFFFF"/>
                </a:highlight>
              </a:rPr>
              <a:t>weekday</a:t>
            </a:r>
            <a:r>
              <a:rPr lang="en" sz="1050">
                <a:solidFill>
                  <a:schemeClr val="dk2"/>
                </a:solidFill>
                <a:highlight>
                  <a:srgbClr val="FFFFFF"/>
                </a:highlight>
              </a:rPr>
              <a:t> were not assigned to X array because they are of type object and we need an array of float data type.</a:t>
            </a:r>
            <a:endParaRPr sz="1050">
              <a:solidFill>
                <a:schemeClr val="dk2"/>
              </a:solidFill>
              <a:highlight>
                <a:srgbClr val="FFFFFF"/>
              </a:highlight>
            </a:endParaRPr>
          </a:p>
          <a:p>
            <a:pPr marL="0" marR="279400" lvl="0" indent="0" algn="just" rtl="0">
              <a:lnSpc>
                <a:spcPct val="100000"/>
              </a:lnSpc>
              <a:spcBef>
                <a:spcPts val="2700"/>
              </a:spcBef>
              <a:spcAft>
                <a:spcPts val="0"/>
              </a:spcAft>
              <a:buNone/>
            </a:pPr>
            <a:r>
              <a:rPr lang="en" sz="1050">
                <a:solidFill>
                  <a:schemeClr val="dk2"/>
                </a:solidFill>
                <a:highlight>
                  <a:srgbClr val="FFFFFF"/>
                </a:highlight>
              </a:rPr>
              <a:t>Once our feature set is ready for feature engineering we took the level of significance as 0.05 i.e. 5%. We rejected the feature from the list of array and re-run the model till p value for all the features went goes below .05 to find out the optimal combination for our model. </a:t>
            </a:r>
            <a:endParaRPr sz="1050">
              <a:solidFill>
                <a:schemeClr val="dk2"/>
              </a:solidFill>
              <a:highlight>
                <a:srgbClr val="FFFFFF"/>
              </a:highlight>
            </a:endParaRPr>
          </a:p>
          <a:p>
            <a:pPr marL="0" marR="279400" lvl="0" indent="0" algn="just" rtl="0">
              <a:lnSpc>
                <a:spcPct val="100000"/>
              </a:lnSpc>
              <a:spcBef>
                <a:spcPts val="2700"/>
              </a:spcBef>
              <a:spcAft>
                <a:spcPts val="0"/>
              </a:spcAft>
              <a:buNone/>
            </a:pPr>
            <a:r>
              <a:rPr lang="en" sz="1050">
                <a:solidFill>
                  <a:schemeClr val="dk2"/>
                </a:solidFill>
                <a:highlight>
                  <a:srgbClr val="FFFFFF"/>
                </a:highlight>
              </a:rPr>
              <a:t>After the feature engineering we observed that we had 11 optimal features with each feature having </a:t>
            </a:r>
            <a:r>
              <a:rPr lang="en" sz="1050" b="1">
                <a:solidFill>
                  <a:schemeClr val="dk2"/>
                </a:solidFill>
                <a:highlight>
                  <a:srgbClr val="FFFFFF"/>
                </a:highlight>
              </a:rPr>
              <a:t>p value &lt; 0.05</a:t>
            </a:r>
            <a:endParaRPr sz="1050">
              <a:solidFill>
                <a:schemeClr val="dk2"/>
              </a:solidFill>
              <a:highlight>
                <a:srgbClr val="FFFFFF"/>
              </a:highlight>
            </a:endParaRPr>
          </a:p>
          <a:p>
            <a:pPr marL="0" marR="279400" lvl="0" indent="0" algn="l" rtl="0">
              <a:lnSpc>
                <a:spcPct val="100000"/>
              </a:lnSpc>
              <a:spcBef>
                <a:spcPts val="2700"/>
              </a:spcBef>
              <a:spcAft>
                <a:spcPts val="0"/>
              </a:spcAft>
              <a:buNone/>
            </a:pPr>
            <a:endParaRPr sz="1050">
              <a:highlight>
                <a:srgbClr val="FFFFFF"/>
              </a:highlight>
            </a:endParaRPr>
          </a:p>
          <a:p>
            <a:pPr marL="0" marR="279400" lvl="0" indent="0" algn="l" rtl="0">
              <a:lnSpc>
                <a:spcPct val="100000"/>
              </a:lnSpc>
              <a:spcBef>
                <a:spcPts val="2700"/>
              </a:spcBef>
              <a:spcAft>
                <a:spcPts val="0"/>
              </a:spcAft>
              <a:buNone/>
            </a:pPr>
            <a:endParaRPr sz="1050">
              <a:highlight>
                <a:srgbClr val="FFFFFF"/>
              </a:highlight>
            </a:endParaRPr>
          </a:p>
          <a:p>
            <a:pPr marL="0" marR="190500" lvl="0" indent="0" algn="l" rtl="0">
              <a:lnSpc>
                <a:spcPct val="115000"/>
              </a:lnSpc>
              <a:spcBef>
                <a:spcPts val="2700"/>
              </a:spcBef>
              <a:spcAft>
                <a:spcPts val="0"/>
              </a:spcAft>
              <a:buNone/>
            </a:pPr>
            <a:endParaRPr sz="1050">
              <a:highlight>
                <a:srgbClr val="FFFFFF"/>
              </a:highlight>
            </a:endParaRPr>
          </a:p>
          <a:p>
            <a:pPr marL="0" lvl="0" indent="0" algn="l" rtl="0">
              <a:lnSpc>
                <a:spcPct val="115000"/>
              </a:lnSpc>
              <a:spcBef>
                <a:spcPts val="500"/>
              </a:spcBef>
              <a:spcAft>
                <a:spcPts val="0"/>
              </a:spcAft>
              <a:buNone/>
            </a:pPr>
            <a:endParaRPr sz="1050"/>
          </a:p>
          <a:p>
            <a:pPr marL="0" marR="190500" lvl="0" indent="0" algn="l" rtl="0">
              <a:lnSpc>
                <a:spcPct val="115000"/>
              </a:lnSpc>
              <a:spcBef>
                <a:spcPts val="0"/>
              </a:spcBef>
              <a:spcAft>
                <a:spcPts val="0"/>
              </a:spcAft>
              <a:buNone/>
            </a:pPr>
            <a:endParaRPr sz="1500">
              <a:solidFill>
                <a:srgbClr val="292929"/>
              </a:solidFill>
              <a:highlight>
                <a:srgbClr val="FFFFFF"/>
              </a:highlight>
              <a:latin typeface="Georgia"/>
              <a:ea typeface="Georgia"/>
              <a:cs typeface="Georgia"/>
              <a:sym typeface="Georgia"/>
            </a:endParaRPr>
          </a:p>
          <a:p>
            <a:pPr marL="0" marR="190500" lvl="0" indent="0" algn="l" rtl="0">
              <a:lnSpc>
                <a:spcPct val="115000"/>
              </a:lnSpc>
              <a:spcBef>
                <a:spcPts val="600"/>
              </a:spcBef>
              <a:spcAft>
                <a:spcPts val="0"/>
              </a:spcAft>
              <a:buNone/>
            </a:pPr>
            <a:endParaRPr sz="1500">
              <a:solidFill>
                <a:srgbClr val="292929"/>
              </a:solidFill>
              <a:highlight>
                <a:srgbClr val="FFFFFF"/>
              </a:highlight>
              <a:latin typeface="Georgia"/>
              <a:ea typeface="Georgia"/>
              <a:cs typeface="Georgia"/>
              <a:sym typeface="Georgia"/>
            </a:endParaRPr>
          </a:p>
          <a:p>
            <a:pPr marL="457200" lvl="0" indent="0" algn="l" rtl="0">
              <a:spcBef>
                <a:spcPts val="0"/>
              </a:spcBef>
              <a:spcAft>
                <a:spcPts val="0"/>
              </a:spcAft>
              <a:buNone/>
            </a:pPr>
            <a:endParaRPr sz="1500">
              <a:solidFill>
                <a:srgbClr val="292929"/>
              </a:solidFill>
              <a:highlight>
                <a:srgbClr val="FFFFFF"/>
              </a:highlight>
              <a:latin typeface="Georgia"/>
              <a:ea typeface="Georgia"/>
              <a:cs typeface="Georgia"/>
              <a:sym typeface="Georgia"/>
            </a:endParaRPr>
          </a:p>
        </p:txBody>
      </p:sp>
      <p:pic>
        <p:nvPicPr>
          <p:cNvPr id="4" name="Audio 3">
            <a:hlinkClick r:id="" action="ppaction://media"/>
            <a:extLst>
              <a:ext uri="{FF2B5EF4-FFF2-40B4-BE49-F238E27FC236}">
                <a16:creationId xmlns:a16="http://schemas.microsoft.com/office/drawing/2014/main" id="{0F645375-0070-8A47-9BC7-215EAA8DD1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095"/>
    </mc:Choice>
    <mc:Fallback>
      <p:transition spd="slow" advTm="26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B2C8-9BD5-880B-8C41-662BE92FF2B2}"/>
              </a:ext>
            </a:extLst>
          </p:cNvPr>
          <p:cNvSpPr>
            <a:spLocks noGrp="1"/>
          </p:cNvSpPr>
          <p:nvPr>
            <p:ph type="title"/>
          </p:nvPr>
        </p:nvSpPr>
        <p:spPr/>
        <p:txBody>
          <a:bodyPr/>
          <a:lstStyle/>
          <a:p>
            <a:r>
              <a:rPr lang="en-US" dirty="0"/>
              <a:t>5. Model Training and Evaluation</a:t>
            </a:r>
          </a:p>
        </p:txBody>
      </p:sp>
      <p:sp>
        <p:nvSpPr>
          <p:cNvPr id="3" name="TextBox 2">
            <a:extLst>
              <a:ext uri="{FF2B5EF4-FFF2-40B4-BE49-F238E27FC236}">
                <a16:creationId xmlns:a16="http://schemas.microsoft.com/office/drawing/2014/main" id="{1435B954-F83E-0324-310E-CEAD467537B7}"/>
              </a:ext>
            </a:extLst>
          </p:cNvPr>
          <p:cNvSpPr txBox="1"/>
          <p:nvPr/>
        </p:nvSpPr>
        <p:spPr>
          <a:xfrm>
            <a:off x="197738" y="1430517"/>
            <a:ext cx="2590800" cy="36625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solidFill>
                  <a:schemeClr val="bg2"/>
                </a:solidFill>
              </a:rPr>
              <a:t>Linear Regression</a:t>
            </a:r>
            <a:endParaRPr lang="en-US" sz="1200" dirty="0">
              <a:solidFill>
                <a:schemeClr val="bg2"/>
              </a:solidFill>
            </a:endParaRPr>
          </a:p>
          <a:p>
            <a:pPr algn="ctr"/>
            <a:endParaRPr lang="en-US" sz="1200" b="1" dirty="0">
              <a:solidFill>
                <a:schemeClr val="bg2"/>
              </a:solidFill>
            </a:endParaRPr>
          </a:p>
          <a:p>
            <a:r>
              <a:rPr lang="en" sz="1200" dirty="0">
                <a:solidFill>
                  <a:schemeClr val="bg2"/>
                </a:solidFill>
                <a:highlight>
                  <a:srgbClr val="FFFFFF"/>
                </a:highlight>
              </a:rPr>
              <a:t>Linear regression model is </a:t>
            </a:r>
            <a:r>
              <a:rPr lang="en" sz="1200" b="1" dirty="0">
                <a:solidFill>
                  <a:schemeClr val="bg2"/>
                </a:solidFill>
                <a:highlight>
                  <a:srgbClr val="FFFFFF"/>
                </a:highlight>
              </a:rPr>
              <a:t>extremely fast</a:t>
            </a:r>
            <a:r>
              <a:rPr lang="en" sz="1200" dirty="0">
                <a:solidFill>
                  <a:schemeClr val="bg2"/>
                </a:solidFill>
                <a:highlight>
                  <a:srgbClr val="FFFFFF"/>
                </a:highlight>
              </a:rPr>
              <a:t> to train on the high dimensional datasets consisting of even </a:t>
            </a:r>
            <a:r>
              <a:rPr lang="en" sz="1200" b="1" dirty="0">
                <a:solidFill>
                  <a:schemeClr val="bg2"/>
                </a:solidFill>
                <a:highlight>
                  <a:srgbClr val="FFFFFF"/>
                </a:highlight>
              </a:rPr>
              <a:t>millions</a:t>
            </a:r>
            <a:r>
              <a:rPr lang="en" sz="1200" dirty="0">
                <a:solidFill>
                  <a:schemeClr val="bg2"/>
                </a:solidFill>
                <a:highlight>
                  <a:srgbClr val="FFFFFF"/>
                </a:highlight>
              </a:rPr>
              <a:t> of records.</a:t>
            </a:r>
          </a:p>
          <a:p>
            <a:endParaRPr lang="en" sz="1200" dirty="0">
              <a:solidFill>
                <a:schemeClr val="bg2"/>
              </a:solidFill>
              <a:highlight>
                <a:srgbClr val="FFFFFF"/>
              </a:highlight>
            </a:endParaRPr>
          </a:p>
          <a:p>
            <a:r>
              <a:rPr lang="en" sz="1200" b="1" dirty="0">
                <a:solidFill>
                  <a:schemeClr val="bg2"/>
                </a:solidFill>
                <a:highlight>
                  <a:srgbClr val="FFFFFF"/>
                </a:highlight>
              </a:rPr>
              <a:t>Observations:</a:t>
            </a:r>
            <a:endParaRPr lang="en-US" sz="1200" b="1" dirty="0">
              <a:solidFill>
                <a:schemeClr val="bg2"/>
              </a:solidFill>
              <a:highlight>
                <a:srgbClr val="FFFFFF"/>
              </a:highlight>
            </a:endParaRPr>
          </a:p>
          <a:p>
            <a:pPr marL="333375" indent="-171450">
              <a:buFont typeface="Arial" panose="020B0604020202020204" pitchFamily="34" charset="0"/>
              <a:buChar char="•"/>
            </a:pPr>
            <a:r>
              <a:rPr lang="en" sz="1200" dirty="0">
                <a:solidFill>
                  <a:schemeClr val="bg2"/>
                </a:solidFill>
                <a:highlight>
                  <a:srgbClr val="FFFFFF"/>
                </a:highlight>
              </a:rPr>
              <a:t>The root mean squared value was </a:t>
            </a:r>
            <a:r>
              <a:rPr lang="en" sz="1200" b="1" dirty="0">
                <a:solidFill>
                  <a:schemeClr val="bg2"/>
                </a:solidFill>
                <a:highlight>
                  <a:srgbClr val="FFFFFF"/>
                </a:highlight>
              </a:rPr>
              <a:t>very poor</a:t>
            </a:r>
            <a:endParaRPr lang="en-US" sz="1200" dirty="0">
              <a:solidFill>
                <a:schemeClr val="bg2"/>
              </a:solidFill>
              <a:highlight>
                <a:srgbClr val="FFFFFF"/>
              </a:highlight>
            </a:endParaRPr>
          </a:p>
          <a:p>
            <a:pPr marL="333375" indent="-171450">
              <a:buFont typeface="Arial" panose="020B0604020202020204" pitchFamily="34" charset="0"/>
              <a:buChar char="•"/>
            </a:pPr>
            <a:r>
              <a:rPr lang="en" sz="1200" dirty="0">
                <a:solidFill>
                  <a:schemeClr val="bg2"/>
                </a:solidFill>
                <a:highlight>
                  <a:srgbClr val="FFFFFF"/>
                </a:highlight>
              </a:rPr>
              <a:t>The variance score was also </a:t>
            </a:r>
            <a:r>
              <a:rPr lang="en" sz="1200" b="1" dirty="0">
                <a:solidFill>
                  <a:schemeClr val="bg2"/>
                </a:solidFill>
                <a:highlight>
                  <a:srgbClr val="FFFFFF"/>
                </a:highlight>
              </a:rPr>
              <a:t>very low</a:t>
            </a:r>
            <a:r>
              <a:rPr lang="en" sz="1200" dirty="0">
                <a:solidFill>
                  <a:schemeClr val="bg2"/>
                </a:solidFill>
                <a:highlight>
                  <a:srgbClr val="FFFFFF"/>
                </a:highlight>
              </a:rPr>
              <a:t> </a:t>
            </a:r>
            <a:endParaRPr lang="en-US" sz="1200" dirty="0">
              <a:solidFill>
                <a:schemeClr val="bg2"/>
              </a:solidFill>
              <a:highlight>
                <a:srgbClr val="FFFFFF"/>
              </a:highlight>
            </a:endParaRPr>
          </a:p>
          <a:p>
            <a:pPr marL="333375" indent="-171450">
              <a:buFont typeface="Arial" panose="020B0604020202020204" pitchFamily="34" charset="0"/>
              <a:buChar char="•"/>
            </a:pPr>
            <a:r>
              <a:rPr lang="en" sz="1200" dirty="0">
                <a:solidFill>
                  <a:schemeClr val="bg2"/>
                </a:solidFill>
                <a:highlight>
                  <a:srgbClr val="FFFFFF"/>
                </a:highlight>
              </a:rPr>
              <a:t>The feature selection and the feature extraction both groups resulted </a:t>
            </a:r>
            <a:r>
              <a:rPr lang="en" sz="1200" b="1" dirty="0">
                <a:solidFill>
                  <a:schemeClr val="bg2"/>
                </a:solidFill>
                <a:highlight>
                  <a:srgbClr val="FFFFFF"/>
                </a:highlight>
              </a:rPr>
              <a:t>quite bad in prediction.</a:t>
            </a:r>
            <a:r>
              <a:rPr lang="en" sz="1200" dirty="0">
                <a:solidFill>
                  <a:schemeClr val="bg2"/>
                </a:solidFill>
                <a:highlight>
                  <a:srgbClr val="FFFFFF"/>
                </a:highlight>
              </a:rPr>
              <a:t> </a:t>
            </a:r>
            <a:endParaRPr lang="en" dirty="0">
              <a:solidFill>
                <a:schemeClr val="bg2"/>
              </a:solidFill>
            </a:endParaRPr>
          </a:p>
          <a:p>
            <a:pPr marL="285750" indent="-285750">
              <a:buChar char="•"/>
            </a:pPr>
            <a:endParaRPr lang="en" dirty="0">
              <a:solidFill>
                <a:schemeClr val="bg2"/>
              </a:solidFill>
              <a:highlight>
                <a:srgbClr val="FFFFFF"/>
              </a:highlight>
            </a:endParaRPr>
          </a:p>
          <a:p>
            <a:endParaRPr lang="en" dirty="0">
              <a:solidFill>
                <a:schemeClr val="bg2"/>
              </a:solidFill>
              <a:highlight>
                <a:srgbClr val="FFFFFF"/>
              </a:highlight>
            </a:endParaRPr>
          </a:p>
        </p:txBody>
      </p:sp>
      <p:sp>
        <p:nvSpPr>
          <p:cNvPr id="4" name="TextBox 3">
            <a:extLst>
              <a:ext uri="{FF2B5EF4-FFF2-40B4-BE49-F238E27FC236}">
                <a16:creationId xmlns:a16="http://schemas.microsoft.com/office/drawing/2014/main" id="{610FB75E-3B09-7826-C5A5-D9E767D31E1F}"/>
              </a:ext>
            </a:extLst>
          </p:cNvPr>
          <p:cNvSpPr txBox="1"/>
          <p:nvPr/>
        </p:nvSpPr>
        <p:spPr>
          <a:xfrm>
            <a:off x="2955472" y="1431471"/>
            <a:ext cx="2944584"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solidFill>
                  <a:schemeClr val="tx2"/>
                </a:solidFill>
              </a:rPr>
              <a:t>Random Forest</a:t>
            </a:r>
          </a:p>
          <a:p>
            <a:pPr algn="ctr"/>
            <a:endParaRPr lang="en-US" sz="1200" b="1" dirty="0"/>
          </a:p>
          <a:p>
            <a:pPr marL="161925" lvl="2"/>
            <a:r>
              <a:rPr lang="en" sz="1200" dirty="0">
                <a:solidFill>
                  <a:schemeClr val="bg2"/>
                </a:solidFill>
                <a:highlight>
                  <a:srgbClr val="FFFFFF"/>
                </a:highlight>
              </a:rPr>
              <a:t>A random forest is a meta estimator that fits number of classifying decision trees on various sub-samples of the dataset and use averaging to improve the predictive accuracy and control over-fitting.</a:t>
            </a:r>
          </a:p>
          <a:p>
            <a:pPr marL="161925" lvl="2"/>
            <a:br>
              <a:rPr lang="en" sz="1200" dirty="0">
                <a:solidFill>
                  <a:schemeClr val="bg2"/>
                </a:solidFill>
                <a:highlight>
                  <a:srgbClr val="FFFFFF"/>
                </a:highlight>
              </a:rPr>
            </a:br>
            <a:r>
              <a:rPr lang="en" sz="1200" b="1" dirty="0">
                <a:solidFill>
                  <a:schemeClr val="bg2"/>
                </a:solidFill>
                <a:highlight>
                  <a:srgbClr val="FFFFFF"/>
                </a:highlight>
              </a:rPr>
              <a:t>Observations : </a:t>
            </a:r>
          </a:p>
          <a:p>
            <a:pPr marL="333375" lvl="2" indent="-171450">
              <a:buFont typeface="Arial" panose="020B0604020202020204" pitchFamily="34" charset="0"/>
              <a:buChar char="•"/>
            </a:pPr>
            <a:r>
              <a:rPr lang="en" sz="1200" dirty="0">
                <a:solidFill>
                  <a:schemeClr val="bg2"/>
                </a:solidFill>
                <a:highlight>
                  <a:srgbClr val="FFFFFF"/>
                </a:highlight>
              </a:rPr>
              <a:t>There is approx. </a:t>
            </a:r>
            <a:r>
              <a:rPr lang="en" sz="1200" b="1" dirty="0">
                <a:solidFill>
                  <a:schemeClr val="bg2"/>
                </a:solidFill>
                <a:highlight>
                  <a:srgbClr val="FFFFFF"/>
                </a:highlight>
              </a:rPr>
              <a:t>200% improvement</a:t>
            </a:r>
            <a:r>
              <a:rPr lang="en" sz="1200" dirty="0">
                <a:solidFill>
                  <a:schemeClr val="bg2"/>
                </a:solidFill>
                <a:highlight>
                  <a:srgbClr val="FFFFFF"/>
                </a:highlight>
              </a:rPr>
              <a:t> on the RMSE score for the Random forest regressor over the Linear regression of the feature selection group.</a:t>
            </a:r>
            <a:endParaRPr lang="en-US" sz="1200" dirty="0">
              <a:solidFill>
                <a:schemeClr val="bg2"/>
              </a:solidFill>
              <a:highlight>
                <a:srgbClr val="FFFFFF"/>
              </a:highlight>
            </a:endParaRPr>
          </a:p>
          <a:p>
            <a:pPr marL="333375" lvl="2" indent="-171450">
              <a:buFont typeface="Arial" panose="020B0604020202020204" pitchFamily="34" charset="0"/>
              <a:buChar char="•"/>
            </a:pPr>
            <a:r>
              <a:rPr lang="en" sz="1200" dirty="0">
                <a:solidFill>
                  <a:schemeClr val="bg2"/>
                </a:solidFill>
                <a:highlight>
                  <a:srgbClr val="FFFFFF"/>
                </a:highlight>
              </a:rPr>
              <a:t>We received a </a:t>
            </a:r>
            <a:r>
              <a:rPr lang="en" sz="1200" b="1" dirty="0">
                <a:solidFill>
                  <a:schemeClr val="bg2"/>
                </a:solidFill>
                <a:highlight>
                  <a:srgbClr val="FFFFFF"/>
                </a:highlight>
              </a:rPr>
              <a:t>good variance score </a:t>
            </a:r>
            <a:r>
              <a:rPr lang="en" sz="1200" dirty="0">
                <a:solidFill>
                  <a:schemeClr val="bg2"/>
                </a:solidFill>
                <a:highlight>
                  <a:srgbClr val="FFFFFF"/>
                </a:highlight>
              </a:rPr>
              <a:t>of 1 on this model.</a:t>
            </a:r>
            <a:br>
              <a:rPr lang="en" sz="1200" dirty="0">
                <a:solidFill>
                  <a:schemeClr val="bg2"/>
                </a:solidFill>
                <a:highlight>
                  <a:srgbClr val="FFFFFF"/>
                </a:highlight>
              </a:rPr>
            </a:br>
            <a:endParaRPr lang="en" sz="1200" dirty="0">
              <a:solidFill>
                <a:schemeClr val="bg2"/>
              </a:solidFill>
              <a:highlight>
                <a:srgbClr val="FFFFFF"/>
              </a:highlight>
            </a:endParaRPr>
          </a:p>
          <a:p>
            <a:pPr algn="ctr"/>
            <a:endParaRPr lang="en-US" sz="1200" b="1" dirty="0"/>
          </a:p>
        </p:txBody>
      </p:sp>
      <p:sp>
        <p:nvSpPr>
          <p:cNvPr id="6" name="TextBox 5">
            <a:extLst>
              <a:ext uri="{FF2B5EF4-FFF2-40B4-BE49-F238E27FC236}">
                <a16:creationId xmlns:a16="http://schemas.microsoft.com/office/drawing/2014/main" id="{4796FF33-5DE2-FC43-B633-D9DD1DDC9528}"/>
              </a:ext>
            </a:extLst>
          </p:cNvPr>
          <p:cNvSpPr txBox="1"/>
          <p:nvPr/>
        </p:nvSpPr>
        <p:spPr>
          <a:xfrm>
            <a:off x="6213948" y="1393741"/>
            <a:ext cx="2732314"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err="1">
                <a:solidFill>
                  <a:schemeClr val="tx2"/>
                </a:solidFill>
              </a:rPr>
              <a:t>XGBoost</a:t>
            </a:r>
            <a:r>
              <a:rPr lang="en-US" sz="1200" b="1" dirty="0">
                <a:solidFill>
                  <a:schemeClr val="tx2"/>
                </a:solidFill>
              </a:rPr>
              <a:t> </a:t>
            </a:r>
          </a:p>
          <a:p>
            <a:pPr algn="ctr"/>
            <a:endParaRPr lang="en-US" b="1" dirty="0"/>
          </a:p>
          <a:p>
            <a:pPr marL="158750"/>
            <a:r>
              <a:rPr lang="en" sz="1200" dirty="0">
                <a:solidFill>
                  <a:schemeClr val="bg2"/>
                </a:solidFill>
                <a:highlight>
                  <a:srgbClr val="FFFFFF"/>
                </a:highlight>
              </a:rPr>
              <a:t>It is an optimized distributed gradient boosting library. It uses gradient boosting (GBM) framework at core.</a:t>
            </a:r>
          </a:p>
          <a:p>
            <a:pPr marL="158750"/>
            <a:endParaRPr lang="en-US" sz="1200" dirty="0">
              <a:solidFill>
                <a:schemeClr val="bg2"/>
              </a:solidFill>
            </a:endParaRPr>
          </a:p>
          <a:p>
            <a:pPr marL="158750"/>
            <a:r>
              <a:rPr lang="en" sz="1200" b="1" dirty="0">
                <a:solidFill>
                  <a:schemeClr val="bg2"/>
                </a:solidFill>
                <a:highlight>
                  <a:srgbClr val="FFFFFF"/>
                </a:highlight>
              </a:rPr>
              <a:t>Observations :</a:t>
            </a:r>
          </a:p>
          <a:p>
            <a:pPr marL="330200" indent="-171450">
              <a:buFont typeface="Arial" panose="020B0604020202020204" pitchFamily="34" charset="0"/>
              <a:buChar char="•"/>
            </a:pPr>
            <a:r>
              <a:rPr lang="en" sz="1200" dirty="0">
                <a:solidFill>
                  <a:schemeClr val="bg2"/>
                </a:solidFill>
                <a:highlight>
                  <a:srgbClr val="FFFFFF"/>
                </a:highlight>
              </a:rPr>
              <a:t>Significant </a:t>
            </a:r>
            <a:r>
              <a:rPr lang="en" sz="1200" b="1" dirty="0">
                <a:solidFill>
                  <a:schemeClr val="bg2"/>
                </a:solidFill>
                <a:highlight>
                  <a:srgbClr val="FFFFFF"/>
                </a:highlight>
              </a:rPr>
              <a:t>improvement</a:t>
            </a:r>
            <a:r>
              <a:rPr lang="en" sz="1200" dirty="0">
                <a:solidFill>
                  <a:schemeClr val="bg2"/>
                </a:solidFill>
                <a:highlight>
                  <a:srgbClr val="FFFFFF"/>
                </a:highlight>
              </a:rPr>
              <a:t> in the RMSE score for the </a:t>
            </a:r>
            <a:r>
              <a:rPr lang="en" sz="1200" b="1" dirty="0">
                <a:solidFill>
                  <a:schemeClr val="bg2"/>
                </a:solidFill>
                <a:highlight>
                  <a:srgbClr val="FFFFFF"/>
                </a:highlight>
              </a:rPr>
              <a:t>tuned</a:t>
            </a:r>
            <a:r>
              <a:rPr lang="en" sz="1200" dirty="0">
                <a:solidFill>
                  <a:schemeClr val="bg2"/>
                </a:solidFill>
                <a:highlight>
                  <a:srgbClr val="FFFFFF"/>
                </a:highlight>
              </a:rPr>
              <a:t> </a:t>
            </a:r>
            <a:r>
              <a:rPr lang="en" sz="1200" dirty="0" err="1">
                <a:solidFill>
                  <a:schemeClr val="bg2"/>
                </a:solidFill>
                <a:highlight>
                  <a:srgbClr val="FFFFFF"/>
                </a:highlight>
              </a:rPr>
              <a:t>XGBoost</a:t>
            </a:r>
            <a:r>
              <a:rPr lang="en" sz="1200" dirty="0">
                <a:solidFill>
                  <a:schemeClr val="bg2"/>
                </a:solidFill>
                <a:highlight>
                  <a:srgbClr val="FFFFFF"/>
                </a:highlight>
              </a:rPr>
              <a:t> regressor over the Random forest regressor.</a:t>
            </a:r>
          </a:p>
          <a:p>
            <a:pPr marL="330200" indent="-171450">
              <a:buFont typeface="Arial" panose="020B0604020202020204" pitchFamily="34" charset="0"/>
              <a:buChar char="•"/>
            </a:pPr>
            <a:r>
              <a:rPr lang="en" sz="1200" dirty="0">
                <a:solidFill>
                  <a:schemeClr val="bg2"/>
                </a:solidFill>
                <a:highlight>
                  <a:srgbClr val="FFFFFF"/>
                </a:highlight>
              </a:rPr>
              <a:t>RMSE score on the raw data and feature selected data are same, which disproves the theory that it is always better to select the relevant features which are statistically important.</a:t>
            </a:r>
          </a:p>
          <a:p>
            <a:pPr algn="ctr"/>
            <a:endParaRPr lang="en-US" sz="1200" b="1" dirty="0"/>
          </a:p>
        </p:txBody>
      </p:sp>
      <p:pic>
        <p:nvPicPr>
          <p:cNvPr id="8" name="Audio 7">
            <a:hlinkClick r:id="" action="ppaction://media"/>
            <a:extLst>
              <a:ext uri="{FF2B5EF4-FFF2-40B4-BE49-F238E27FC236}">
                <a16:creationId xmlns:a16="http://schemas.microsoft.com/office/drawing/2014/main" id="{B91BE67F-8B88-DA4D-AC45-D492A44980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326515375"/>
      </p:ext>
    </p:extLst>
  </p:cSld>
  <p:clrMapOvr>
    <a:masterClrMapping/>
  </p:clrMapOvr>
  <mc:AlternateContent xmlns:mc="http://schemas.openxmlformats.org/markup-compatibility/2006">
    <mc:Choice xmlns:p14="http://schemas.microsoft.com/office/powerpoint/2010/main" Requires="p14">
      <p:transition spd="slow" p14:dur="2000" advTm="38597"/>
    </mc:Choice>
    <mc:Fallback>
      <p:transition spd="slow" advTm="38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302;p48">
            <a:extLst>
              <a:ext uri="{FF2B5EF4-FFF2-40B4-BE49-F238E27FC236}">
                <a16:creationId xmlns:a16="http://schemas.microsoft.com/office/drawing/2014/main" id="{888B7F27-9242-8C1C-6A29-03728CC5239D}"/>
              </a:ext>
            </a:extLst>
          </p:cNvPr>
          <p:cNvPicPr preferRelativeResize="0"/>
          <p:nvPr/>
        </p:nvPicPr>
        <p:blipFill>
          <a:blip r:embed="rId4">
            <a:alphaModFix/>
          </a:blip>
          <a:stretch>
            <a:fillRect/>
          </a:stretch>
        </p:blipFill>
        <p:spPr>
          <a:xfrm>
            <a:off x="346054" y="432211"/>
            <a:ext cx="3666300" cy="1545025"/>
          </a:xfrm>
          <a:prstGeom prst="rect">
            <a:avLst/>
          </a:prstGeom>
          <a:noFill/>
          <a:ln>
            <a:noFill/>
          </a:ln>
        </p:spPr>
      </p:pic>
      <p:sp>
        <p:nvSpPr>
          <p:cNvPr id="2" name="TextBox 1">
            <a:extLst>
              <a:ext uri="{FF2B5EF4-FFF2-40B4-BE49-F238E27FC236}">
                <a16:creationId xmlns:a16="http://schemas.microsoft.com/office/drawing/2014/main" id="{24CC3CE8-561A-2C54-A1C8-3793FB6C3D4E}"/>
              </a:ext>
            </a:extLst>
          </p:cNvPr>
          <p:cNvSpPr txBox="1"/>
          <p:nvPr/>
        </p:nvSpPr>
        <p:spPr>
          <a:xfrm>
            <a:off x="348342" y="157843"/>
            <a:ext cx="31133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tx2"/>
                </a:solidFill>
              </a:rPr>
              <a:t>Linear Regression Results: </a:t>
            </a:r>
          </a:p>
        </p:txBody>
      </p:sp>
      <p:sp>
        <p:nvSpPr>
          <p:cNvPr id="4" name="TextBox 3">
            <a:extLst>
              <a:ext uri="{FF2B5EF4-FFF2-40B4-BE49-F238E27FC236}">
                <a16:creationId xmlns:a16="http://schemas.microsoft.com/office/drawing/2014/main" id="{CE836AEC-8FF9-6C7E-B7EE-9A01F699B2C1}"/>
              </a:ext>
            </a:extLst>
          </p:cNvPr>
          <p:cNvSpPr txBox="1"/>
          <p:nvPr/>
        </p:nvSpPr>
        <p:spPr>
          <a:xfrm>
            <a:off x="4936671" y="59871"/>
            <a:ext cx="23730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tx2"/>
                </a:solidFill>
              </a:rPr>
              <a:t>Random Forest Results:</a:t>
            </a:r>
          </a:p>
        </p:txBody>
      </p:sp>
      <p:pic>
        <p:nvPicPr>
          <p:cNvPr id="6" name="Google Shape;310;p49">
            <a:extLst>
              <a:ext uri="{FF2B5EF4-FFF2-40B4-BE49-F238E27FC236}">
                <a16:creationId xmlns:a16="http://schemas.microsoft.com/office/drawing/2014/main" id="{0941F7B0-22E4-4E23-2527-EA955EACACCA}"/>
              </a:ext>
            </a:extLst>
          </p:cNvPr>
          <p:cNvPicPr preferRelativeResize="0"/>
          <p:nvPr/>
        </p:nvPicPr>
        <p:blipFill>
          <a:blip r:embed="rId5">
            <a:alphaModFix/>
          </a:blip>
          <a:stretch>
            <a:fillRect/>
          </a:stretch>
        </p:blipFill>
        <p:spPr>
          <a:xfrm>
            <a:off x="4937476" y="335467"/>
            <a:ext cx="4044250" cy="1906825"/>
          </a:xfrm>
          <a:prstGeom prst="rect">
            <a:avLst/>
          </a:prstGeom>
          <a:noFill/>
          <a:ln>
            <a:noFill/>
          </a:ln>
        </p:spPr>
      </p:pic>
      <p:pic>
        <p:nvPicPr>
          <p:cNvPr id="8" name="Google Shape;341;p54">
            <a:extLst>
              <a:ext uri="{FF2B5EF4-FFF2-40B4-BE49-F238E27FC236}">
                <a16:creationId xmlns:a16="http://schemas.microsoft.com/office/drawing/2014/main" id="{C1950BA2-EE68-4242-FA1F-2E282558831D}"/>
              </a:ext>
            </a:extLst>
          </p:cNvPr>
          <p:cNvPicPr preferRelativeResize="0"/>
          <p:nvPr/>
        </p:nvPicPr>
        <p:blipFill>
          <a:blip r:embed="rId6">
            <a:alphaModFix/>
          </a:blip>
          <a:stretch>
            <a:fillRect/>
          </a:stretch>
        </p:blipFill>
        <p:spPr>
          <a:xfrm>
            <a:off x="606332" y="2111175"/>
            <a:ext cx="7615701" cy="3106400"/>
          </a:xfrm>
          <a:prstGeom prst="rect">
            <a:avLst/>
          </a:prstGeom>
          <a:noFill/>
          <a:ln>
            <a:noFill/>
          </a:ln>
        </p:spPr>
      </p:pic>
      <p:pic>
        <p:nvPicPr>
          <p:cNvPr id="5" name="Audio 4">
            <a:hlinkClick r:id="" action="ppaction://media"/>
            <a:extLst>
              <a:ext uri="{FF2B5EF4-FFF2-40B4-BE49-F238E27FC236}">
                <a16:creationId xmlns:a16="http://schemas.microsoft.com/office/drawing/2014/main" id="{7FF80B8D-08B2-4947-9846-FBF0672F2EB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538740338"/>
      </p:ext>
    </p:extLst>
  </p:cSld>
  <p:clrMapOvr>
    <a:masterClrMapping/>
  </p:clrMapOvr>
  <mc:AlternateContent xmlns:mc="http://schemas.openxmlformats.org/markup-compatibility/2006">
    <mc:Choice xmlns:p14="http://schemas.microsoft.com/office/powerpoint/2010/main" Requires="p14">
      <p:transition spd="slow" p14:dur="2000" advTm="7183"/>
    </mc:Choice>
    <mc:Fallback>
      <p:transition spd="slow" advTm="7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323;p51">
            <a:extLst>
              <a:ext uri="{FF2B5EF4-FFF2-40B4-BE49-F238E27FC236}">
                <a16:creationId xmlns:a16="http://schemas.microsoft.com/office/drawing/2014/main" id="{CA6F87C7-D7D2-5313-B2FC-C0340CA25B15}"/>
              </a:ext>
            </a:extLst>
          </p:cNvPr>
          <p:cNvPicPr preferRelativeResize="0"/>
          <p:nvPr/>
        </p:nvPicPr>
        <p:blipFill>
          <a:blip r:embed="rId2">
            <a:alphaModFix/>
          </a:blip>
          <a:stretch>
            <a:fillRect/>
          </a:stretch>
        </p:blipFill>
        <p:spPr>
          <a:xfrm>
            <a:off x="2224257" y="384904"/>
            <a:ext cx="3650174" cy="1803100"/>
          </a:xfrm>
          <a:prstGeom prst="rect">
            <a:avLst/>
          </a:prstGeom>
          <a:noFill/>
          <a:ln>
            <a:noFill/>
          </a:ln>
        </p:spPr>
      </p:pic>
      <p:sp>
        <p:nvSpPr>
          <p:cNvPr id="4" name="TextBox 3">
            <a:extLst>
              <a:ext uri="{FF2B5EF4-FFF2-40B4-BE49-F238E27FC236}">
                <a16:creationId xmlns:a16="http://schemas.microsoft.com/office/drawing/2014/main" id="{7D84C2F8-1F47-A882-EAFA-46F3F8CAC149}"/>
              </a:ext>
            </a:extLst>
          </p:cNvPr>
          <p:cNvSpPr txBox="1"/>
          <p:nvPr/>
        </p:nvSpPr>
        <p:spPr>
          <a:xfrm>
            <a:off x="348343" y="163285"/>
            <a:ext cx="28847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err="1">
                <a:solidFill>
                  <a:schemeClr val="tx2"/>
                </a:solidFill>
              </a:rPr>
              <a:t>XgBoost</a:t>
            </a:r>
            <a:r>
              <a:rPr lang="en-US" sz="1200" b="1" dirty="0">
                <a:solidFill>
                  <a:schemeClr val="tx2"/>
                </a:solidFill>
              </a:rPr>
              <a:t> Results:</a:t>
            </a:r>
          </a:p>
        </p:txBody>
      </p:sp>
      <p:pic>
        <p:nvPicPr>
          <p:cNvPr id="6" name="Google Shape;347;p55">
            <a:extLst>
              <a:ext uri="{FF2B5EF4-FFF2-40B4-BE49-F238E27FC236}">
                <a16:creationId xmlns:a16="http://schemas.microsoft.com/office/drawing/2014/main" id="{8CB70613-21DA-65F3-37EF-B5911F1C2768}"/>
              </a:ext>
            </a:extLst>
          </p:cNvPr>
          <p:cNvPicPr preferRelativeResize="0"/>
          <p:nvPr/>
        </p:nvPicPr>
        <p:blipFill>
          <a:blip r:embed="rId3">
            <a:alphaModFix/>
          </a:blip>
          <a:stretch>
            <a:fillRect/>
          </a:stretch>
        </p:blipFill>
        <p:spPr>
          <a:xfrm>
            <a:off x="851832" y="2334536"/>
            <a:ext cx="7146472" cy="2583996"/>
          </a:xfrm>
          <a:prstGeom prst="rect">
            <a:avLst/>
          </a:prstGeom>
          <a:noFill/>
          <a:ln>
            <a:noFill/>
          </a:ln>
        </p:spPr>
      </p:pic>
    </p:spTree>
    <p:extLst>
      <p:ext uri="{BB962C8B-B14F-4D97-AF65-F5344CB8AC3E}">
        <p14:creationId xmlns:p14="http://schemas.microsoft.com/office/powerpoint/2010/main" val="2777650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Observations</a:t>
            </a:r>
            <a:endParaRPr/>
          </a:p>
        </p:txBody>
      </p:sp>
      <p:sp>
        <p:nvSpPr>
          <p:cNvPr id="353" name="Google Shape;353;p56"/>
          <p:cNvSpPr txBox="1"/>
          <p:nvPr/>
        </p:nvSpPr>
        <p:spPr>
          <a:xfrm>
            <a:off x="383137" y="1098294"/>
            <a:ext cx="7788600" cy="3790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endParaRPr sz="1050" u="sng">
              <a:highlight>
                <a:srgbClr val="FFFFFF"/>
              </a:highlight>
            </a:endParaRPr>
          </a:p>
          <a:p>
            <a:pPr marL="0" lvl="0" indent="0" algn="just" rtl="0">
              <a:spcBef>
                <a:spcPts val="0"/>
              </a:spcBef>
              <a:spcAft>
                <a:spcPts val="0"/>
              </a:spcAft>
              <a:buNone/>
            </a:pPr>
            <a:endParaRPr sz="1050">
              <a:highlight>
                <a:srgbClr val="FFFFFF"/>
              </a:highlight>
            </a:endParaRPr>
          </a:p>
          <a:p>
            <a:pPr marL="457200" lvl="0" indent="-301625" algn="just" rtl="0">
              <a:lnSpc>
                <a:spcPct val="115000"/>
              </a:lnSpc>
              <a:spcBef>
                <a:spcPts val="1100"/>
              </a:spcBef>
              <a:spcAft>
                <a:spcPts val="0"/>
              </a:spcAft>
              <a:buClr>
                <a:schemeClr val="dk2"/>
              </a:buClr>
              <a:buSzPts val="1150"/>
              <a:buChar char="●"/>
            </a:pPr>
            <a:r>
              <a:rPr lang="en" sz="1150">
                <a:solidFill>
                  <a:schemeClr val="dk2"/>
                </a:solidFill>
                <a:highlight>
                  <a:srgbClr val="FFFFFF"/>
                </a:highlight>
              </a:rPr>
              <a:t>We can observe that both the models shows somewhat similar learning rate but with visible differences in error rates.</a:t>
            </a:r>
            <a:endParaRPr sz="1150">
              <a:solidFill>
                <a:schemeClr val="dk2"/>
              </a:solidFill>
              <a:highlight>
                <a:srgbClr val="FFFFFF"/>
              </a:highlight>
            </a:endParaRPr>
          </a:p>
          <a:p>
            <a:pPr marL="457200" lvl="0" indent="-301625" algn="just" rtl="0">
              <a:lnSpc>
                <a:spcPct val="115000"/>
              </a:lnSpc>
              <a:spcBef>
                <a:spcPts val="0"/>
              </a:spcBef>
              <a:spcAft>
                <a:spcPts val="0"/>
              </a:spcAft>
              <a:buClr>
                <a:schemeClr val="dk2"/>
              </a:buClr>
              <a:buSzPts val="1150"/>
              <a:buChar char="●"/>
            </a:pPr>
            <a:r>
              <a:rPr lang="en" sz="1150">
                <a:solidFill>
                  <a:schemeClr val="dk2"/>
                </a:solidFill>
                <a:highlight>
                  <a:srgbClr val="FFFFFF"/>
                </a:highlight>
              </a:rPr>
              <a:t>Random Forest training curve initially starts high but later on improves as the training size increases and then seems to plateaued by the end.</a:t>
            </a:r>
            <a:endParaRPr sz="1150">
              <a:solidFill>
                <a:schemeClr val="dk2"/>
              </a:solidFill>
              <a:highlight>
                <a:srgbClr val="FFFFFF"/>
              </a:highlight>
            </a:endParaRPr>
          </a:p>
          <a:p>
            <a:pPr marL="457200" lvl="0" indent="-301625" algn="just" rtl="0">
              <a:lnSpc>
                <a:spcPct val="115000"/>
              </a:lnSpc>
              <a:spcBef>
                <a:spcPts val="0"/>
              </a:spcBef>
              <a:spcAft>
                <a:spcPts val="0"/>
              </a:spcAft>
              <a:buClr>
                <a:schemeClr val="dk2"/>
              </a:buClr>
              <a:buSzPts val="1150"/>
              <a:buChar char="●"/>
            </a:pPr>
            <a:r>
              <a:rPr lang="en" sz="1150">
                <a:solidFill>
                  <a:schemeClr val="dk2"/>
                </a:solidFill>
                <a:highlight>
                  <a:srgbClr val="FFFFFF"/>
                </a:highlight>
              </a:rPr>
              <a:t>XGBoost training curve on the other hand starts quite low and further improves with the increase in the training size and it too plateau towards the end.</a:t>
            </a:r>
            <a:endParaRPr sz="1150">
              <a:solidFill>
                <a:schemeClr val="dk2"/>
              </a:solidFill>
              <a:highlight>
                <a:srgbClr val="FFFFFF"/>
              </a:highlight>
            </a:endParaRPr>
          </a:p>
          <a:p>
            <a:pPr marL="457200" lvl="0" indent="-301625" algn="just" rtl="0">
              <a:lnSpc>
                <a:spcPct val="115000"/>
              </a:lnSpc>
              <a:spcBef>
                <a:spcPts val="0"/>
              </a:spcBef>
              <a:spcAft>
                <a:spcPts val="0"/>
              </a:spcAft>
              <a:buClr>
                <a:schemeClr val="dk2"/>
              </a:buClr>
              <a:buSzPts val="1150"/>
              <a:buChar char="●"/>
            </a:pPr>
            <a:r>
              <a:rPr lang="en" sz="1150">
                <a:solidFill>
                  <a:schemeClr val="dk2"/>
                </a:solidFill>
                <a:highlight>
                  <a:srgbClr val="FFFFFF"/>
                </a:highlight>
              </a:rPr>
              <a:t>Validation curve seems to show similar trend in both the models i.e. starts very high but improves with the training size with some differences in error rate i.e. XGBoost curve learning is quite fast and more accurate as compared to the Random Forest one.</a:t>
            </a:r>
            <a:endParaRPr sz="1150">
              <a:solidFill>
                <a:schemeClr val="dk2"/>
              </a:solidFill>
              <a:highlight>
                <a:srgbClr val="FFFFFF"/>
              </a:highlight>
            </a:endParaRPr>
          </a:p>
          <a:p>
            <a:pPr marL="457200" lvl="0" indent="-301625" algn="just" rtl="0">
              <a:lnSpc>
                <a:spcPct val="115000"/>
              </a:lnSpc>
              <a:spcBef>
                <a:spcPts val="0"/>
              </a:spcBef>
              <a:spcAft>
                <a:spcPts val="0"/>
              </a:spcAft>
              <a:buClr>
                <a:schemeClr val="dk2"/>
              </a:buClr>
              <a:buSzPts val="1150"/>
              <a:buChar char="●"/>
            </a:pPr>
            <a:r>
              <a:rPr lang="en" sz="1150">
                <a:solidFill>
                  <a:schemeClr val="dk2"/>
                </a:solidFill>
                <a:highlight>
                  <a:srgbClr val="FFFFFF"/>
                </a:highlight>
              </a:rPr>
              <a:t>Both the models seems to suffer from </a:t>
            </a:r>
            <a:r>
              <a:rPr lang="en" sz="1150" b="1">
                <a:solidFill>
                  <a:schemeClr val="dk2"/>
                </a:solidFill>
                <a:highlight>
                  <a:srgbClr val="FFFFFF"/>
                </a:highlight>
              </a:rPr>
              <a:t>high variance</a:t>
            </a:r>
            <a:r>
              <a:rPr lang="en" sz="1150">
                <a:solidFill>
                  <a:schemeClr val="dk2"/>
                </a:solidFill>
                <a:highlight>
                  <a:srgbClr val="FFFFFF"/>
                </a:highlight>
              </a:rPr>
              <a:t> since the training curve error is very less in both the models.</a:t>
            </a:r>
            <a:endParaRPr sz="1150">
              <a:solidFill>
                <a:schemeClr val="dk2"/>
              </a:solidFill>
              <a:highlight>
                <a:srgbClr val="FFFFFF"/>
              </a:highlight>
            </a:endParaRPr>
          </a:p>
          <a:p>
            <a:pPr marL="457200" lvl="0" indent="-301625" algn="just" rtl="0">
              <a:lnSpc>
                <a:spcPct val="115000"/>
              </a:lnSpc>
              <a:spcBef>
                <a:spcPts val="0"/>
              </a:spcBef>
              <a:spcAft>
                <a:spcPts val="0"/>
              </a:spcAft>
              <a:buClr>
                <a:schemeClr val="dk2"/>
              </a:buClr>
              <a:buSzPts val="1150"/>
              <a:buChar char="●"/>
            </a:pPr>
            <a:r>
              <a:rPr lang="en" sz="1150">
                <a:solidFill>
                  <a:schemeClr val="dk2"/>
                </a:solidFill>
                <a:highlight>
                  <a:srgbClr val="FFFFFF"/>
                </a:highlight>
              </a:rPr>
              <a:t>The large gap at the end also indicates that the model suffers from quite a </a:t>
            </a:r>
            <a:r>
              <a:rPr lang="en" sz="1150" b="1">
                <a:solidFill>
                  <a:schemeClr val="dk2"/>
                </a:solidFill>
                <a:highlight>
                  <a:srgbClr val="FFFFFF"/>
                </a:highlight>
              </a:rPr>
              <a:t>low bias</a:t>
            </a:r>
            <a:r>
              <a:rPr lang="en" sz="1150">
                <a:solidFill>
                  <a:schemeClr val="dk2"/>
                </a:solidFill>
                <a:highlight>
                  <a:srgbClr val="FFFFFF"/>
                </a:highlight>
              </a:rPr>
              <a:t> i.e. overfitting the training data.</a:t>
            </a:r>
            <a:endParaRPr sz="1150">
              <a:solidFill>
                <a:schemeClr val="dk2"/>
              </a:solidFill>
              <a:highlight>
                <a:srgbClr val="FFFFFF"/>
              </a:highlight>
            </a:endParaRPr>
          </a:p>
          <a:p>
            <a:pPr marL="0" lvl="0" indent="0" algn="l" rtl="0">
              <a:spcBef>
                <a:spcPts val="1100"/>
              </a:spcBef>
              <a:spcAft>
                <a:spcPts val="0"/>
              </a:spcAft>
              <a:buNone/>
            </a:pPr>
            <a:endParaRPr sz="1150">
              <a:solidFill>
                <a:schemeClr val="dk2"/>
              </a:solidFill>
              <a:highlight>
                <a:srgbClr val="FFFFFF"/>
              </a:highlight>
            </a:endParaRPr>
          </a:p>
          <a:p>
            <a:pPr marL="0" lvl="0" indent="0" algn="l" rtl="0">
              <a:spcBef>
                <a:spcPts val="0"/>
              </a:spcBef>
              <a:spcAft>
                <a:spcPts val="0"/>
              </a:spcAft>
              <a:buNone/>
            </a:pPr>
            <a:endParaRPr sz="1150" u="sng">
              <a:solidFill>
                <a:schemeClr val="dk2"/>
              </a:solidFill>
              <a:highlight>
                <a:srgbClr val="FFFFFF"/>
              </a:highlight>
            </a:endParaRPr>
          </a:p>
        </p:txBody>
      </p:sp>
      <p:pic>
        <p:nvPicPr>
          <p:cNvPr id="3" name="Audio 2">
            <a:hlinkClick r:id="" action="ppaction://media"/>
            <a:extLst>
              <a:ext uri="{FF2B5EF4-FFF2-40B4-BE49-F238E27FC236}">
                <a16:creationId xmlns:a16="http://schemas.microsoft.com/office/drawing/2014/main" id="{DC073A8E-3CC4-724B-BE87-AF8792A2BA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385"/>
    </mc:Choice>
    <mc:Fallback>
      <p:transition spd="slow" advTm="45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3"/>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p>
            <a:r>
              <a:rPr lang="en-US"/>
              <a:t>Optimization and Conclusion</a:t>
            </a:r>
            <a:endParaRPr lang="en"/>
          </a:p>
          <a:p>
            <a:pPr marL="0" lvl="0" indent="0" algn="l">
              <a:spcBef>
                <a:spcPts val="0"/>
              </a:spcBef>
              <a:spcAft>
                <a:spcPts val="0"/>
              </a:spcAft>
              <a:buNone/>
            </a:pPr>
            <a:endParaRPr lang="en" dirty="0"/>
          </a:p>
        </p:txBody>
      </p:sp>
      <p:sp>
        <p:nvSpPr>
          <p:cNvPr id="335" name="Google Shape;335;p53"/>
          <p:cNvSpPr txBox="1"/>
          <p:nvPr/>
        </p:nvSpPr>
        <p:spPr>
          <a:xfrm>
            <a:off x="557425" y="1701593"/>
            <a:ext cx="8029200" cy="2802788"/>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100"/>
              </a:spcBef>
              <a:spcAft>
                <a:spcPts val="0"/>
              </a:spcAft>
              <a:buNone/>
            </a:pPr>
            <a:r>
              <a:rPr lang="en" sz="1200" u="sng">
                <a:solidFill>
                  <a:schemeClr val="dk2"/>
                </a:solidFill>
                <a:highlight>
                  <a:srgbClr val="FFFFFF"/>
                </a:highlight>
              </a:rPr>
              <a:t>After training our data on the 3 models we came to the following conclusions:</a:t>
            </a:r>
            <a:endParaRPr sz="1200" u="sng">
              <a:solidFill>
                <a:schemeClr val="dk2"/>
              </a:solidFill>
              <a:highlight>
                <a:srgbClr val="FFFFFF"/>
              </a:highlight>
            </a:endParaRPr>
          </a:p>
          <a:p>
            <a:pPr marL="457200" lvl="0" indent="-304800" algn="just" rtl="0">
              <a:lnSpc>
                <a:spcPct val="115000"/>
              </a:lnSpc>
              <a:spcBef>
                <a:spcPts val="1100"/>
              </a:spcBef>
              <a:spcAft>
                <a:spcPts val="0"/>
              </a:spcAft>
              <a:buClr>
                <a:schemeClr val="dk2"/>
              </a:buClr>
              <a:buSzPts val="1200"/>
              <a:buChar char="●"/>
            </a:pPr>
            <a:r>
              <a:rPr lang="en" sz="1200">
                <a:solidFill>
                  <a:schemeClr val="dk2"/>
                </a:solidFill>
                <a:highlight>
                  <a:srgbClr val="FFFFFF"/>
                </a:highlight>
              </a:rPr>
              <a:t>XGBoost proved to be much more efficient in predicting the output. But it takes much more time to train it over the large dataset with more complexity as compared to the RF and Linear regression model but less time then the SVR.</a:t>
            </a:r>
            <a:endParaRPr sz="1200">
              <a:solidFill>
                <a:schemeClr val="dk2"/>
              </a:solidFill>
              <a:highlight>
                <a:srgbClr val="FFFFFF"/>
              </a:highlight>
            </a:endParaRPr>
          </a:p>
          <a:p>
            <a:pPr marL="457200" lvl="0" indent="-304800" algn="just" rtl="0">
              <a:lnSpc>
                <a:spcPct val="115000"/>
              </a:lnSpc>
              <a:spcBef>
                <a:spcPts val="0"/>
              </a:spcBef>
              <a:spcAft>
                <a:spcPts val="0"/>
              </a:spcAft>
              <a:buClr>
                <a:schemeClr val="dk2"/>
              </a:buClr>
              <a:buSzPts val="1200"/>
              <a:buChar char="●"/>
            </a:pPr>
            <a:r>
              <a:rPr lang="en" sz="1200">
                <a:solidFill>
                  <a:schemeClr val="dk2"/>
                </a:solidFill>
                <a:highlight>
                  <a:srgbClr val="FFFFFF"/>
                </a:highlight>
              </a:rPr>
              <a:t>It didn't helped us much to generalize the model by tuning hyper parameters for the RF model as there is not much difference in the RMSE scores of the default model and the tuned model of the feature selection group in fact both varies on every iteration and sometimes the tuned model gives poor results than the default model.</a:t>
            </a:r>
            <a:endParaRPr sz="1200">
              <a:solidFill>
                <a:schemeClr val="dk2"/>
              </a:solidFill>
              <a:highlight>
                <a:srgbClr val="FFFFFF"/>
              </a:highlight>
            </a:endParaRPr>
          </a:p>
          <a:p>
            <a:pPr marL="457200" lvl="0" indent="-304800" algn="just" rtl="0">
              <a:lnSpc>
                <a:spcPct val="115000"/>
              </a:lnSpc>
              <a:spcBef>
                <a:spcPts val="0"/>
              </a:spcBef>
              <a:spcAft>
                <a:spcPts val="0"/>
              </a:spcAft>
              <a:buClr>
                <a:schemeClr val="dk2"/>
              </a:buClr>
              <a:buSzPts val="1200"/>
              <a:buChar char="●"/>
            </a:pPr>
            <a:r>
              <a:rPr lang="en" sz="1200">
                <a:solidFill>
                  <a:schemeClr val="dk2"/>
                </a:solidFill>
                <a:highlight>
                  <a:srgbClr val="FFFFFF"/>
                </a:highlight>
              </a:rPr>
              <a:t>Contrast to the Random Forest regressor, XGBoost regressor prediction results were consistent on every iteration.</a:t>
            </a:r>
            <a:endParaRPr sz="1200">
              <a:solidFill>
                <a:schemeClr val="dk2"/>
              </a:solidFill>
              <a:highlight>
                <a:srgbClr val="FFFFFF"/>
              </a:highlight>
            </a:endParaRPr>
          </a:p>
          <a:p>
            <a:pPr marL="457200" lvl="0" indent="-304800" algn="just" rtl="0">
              <a:lnSpc>
                <a:spcPct val="115000"/>
              </a:lnSpc>
              <a:spcBef>
                <a:spcPts val="0"/>
              </a:spcBef>
              <a:spcAft>
                <a:spcPts val="0"/>
              </a:spcAft>
              <a:buClr>
                <a:schemeClr val="dk2"/>
              </a:buClr>
              <a:buSzPts val="1200"/>
              <a:buChar char="●"/>
            </a:pPr>
            <a:r>
              <a:rPr lang="en" sz="1200">
                <a:solidFill>
                  <a:schemeClr val="dk2"/>
                </a:solidFill>
                <a:highlight>
                  <a:srgbClr val="FFFFFF"/>
                </a:highlight>
              </a:rPr>
              <a:t>Feature extraction didn't helped in anyway to improve the RMSE score with any of the regression models.</a:t>
            </a:r>
            <a:endParaRPr sz="1200">
              <a:solidFill>
                <a:schemeClr val="dk2"/>
              </a:solidFill>
              <a:highlight>
                <a:srgbClr val="FFFFFF"/>
              </a:highlight>
            </a:endParaRPr>
          </a:p>
        </p:txBody>
      </p:sp>
      <p:pic>
        <p:nvPicPr>
          <p:cNvPr id="2" name="Audio 1">
            <a:hlinkClick r:id="" action="ppaction://media"/>
            <a:extLst>
              <a:ext uri="{FF2B5EF4-FFF2-40B4-BE49-F238E27FC236}">
                <a16:creationId xmlns:a16="http://schemas.microsoft.com/office/drawing/2014/main" id="{1F269A5C-F240-CC4E-8D1F-ED4CEAAF3B1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410"/>
    </mc:Choice>
    <mc:Fallback>
      <p:transition spd="slow" advTm="34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7"/>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Future Scope</a:t>
            </a:r>
            <a:endParaRPr/>
          </a:p>
        </p:txBody>
      </p:sp>
      <p:sp>
        <p:nvSpPr>
          <p:cNvPr id="359" name="Google Shape;359;p57"/>
          <p:cNvSpPr txBox="1">
            <a:spLocks noGrp="1"/>
          </p:cNvSpPr>
          <p:nvPr>
            <p:ph type="body" idx="1"/>
          </p:nvPr>
        </p:nvSpPr>
        <p:spPr>
          <a:xfrm>
            <a:off x="4572000" y="911725"/>
            <a:ext cx="4166400" cy="2236200"/>
          </a:xfrm>
          <a:prstGeom prst="rect">
            <a:avLst/>
          </a:prstGeom>
        </p:spPr>
        <p:txBody>
          <a:bodyPr spcFirstLastPara="1" wrap="square" lIns="91425" tIns="91425" rIns="91425" bIns="91425" anchor="t" anchorCtr="0">
            <a:noAutofit/>
          </a:bodyPr>
          <a:lstStyle/>
          <a:p>
            <a:pPr marL="457200" marR="0" lvl="0" indent="-317500" algn="just" rtl="0">
              <a:lnSpc>
                <a:spcPct val="115000"/>
              </a:lnSpc>
              <a:spcBef>
                <a:spcPts val="1100"/>
              </a:spcBef>
              <a:spcAft>
                <a:spcPts val="0"/>
              </a:spcAft>
              <a:buClr>
                <a:schemeClr val="dk2"/>
              </a:buClr>
              <a:buSzPts val="1400"/>
              <a:buFont typeface="Arial"/>
              <a:buChar char="●"/>
            </a:pPr>
            <a:r>
              <a:rPr lang="en" sz="1400" dirty="0">
                <a:highlight>
                  <a:srgbClr val="FFFFFF"/>
                </a:highlight>
                <a:latin typeface="Arial"/>
                <a:ea typeface="Arial"/>
                <a:cs typeface="Arial"/>
                <a:sym typeface="Arial"/>
              </a:rPr>
              <a:t>It would be wonderful to supply a dataset to a GPU instance to make the training task more faster.</a:t>
            </a:r>
            <a:endParaRPr sz="1400" dirty="0">
              <a:highlight>
                <a:srgbClr val="FFFFFF"/>
              </a:highlight>
              <a:latin typeface="Arial"/>
              <a:ea typeface="Arial"/>
              <a:cs typeface="Arial"/>
              <a:sym typeface="Arial"/>
            </a:endParaRPr>
          </a:p>
          <a:p>
            <a:pPr marL="457200" marR="0" lvl="0" indent="-317500" algn="just" rtl="0">
              <a:lnSpc>
                <a:spcPct val="115000"/>
              </a:lnSpc>
              <a:spcBef>
                <a:spcPts val="0"/>
              </a:spcBef>
              <a:spcAft>
                <a:spcPts val="0"/>
              </a:spcAft>
              <a:buClr>
                <a:schemeClr val="dk2"/>
              </a:buClr>
              <a:buSzPts val="1400"/>
              <a:buFont typeface="Arial"/>
              <a:buChar char="●"/>
            </a:pPr>
            <a:r>
              <a:rPr lang="en" sz="1400" dirty="0">
                <a:highlight>
                  <a:srgbClr val="FFFFFF"/>
                </a:highlight>
                <a:latin typeface="Arial"/>
                <a:ea typeface="Arial"/>
                <a:cs typeface="Arial"/>
                <a:sym typeface="Arial"/>
              </a:rPr>
              <a:t>We can also trigger </a:t>
            </a:r>
            <a:r>
              <a:rPr lang="en" sz="1400" dirty="0" err="1">
                <a:highlight>
                  <a:srgbClr val="FFFFFF"/>
                </a:highlight>
                <a:latin typeface="Arial"/>
                <a:ea typeface="Arial"/>
                <a:cs typeface="Arial"/>
                <a:sym typeface="Arial"/>
              </a:rPr>
              <a:t>Sagemaker</a:t>
            </a:r>
            <a:r>
              <a:rPr lang="en" sz="1400" dirty="0">
                <a:highlight>
                  <a:srgbClr val="FFFFFF"/>
                </a:highlight>
                <a:latin typeface="Arial"/>
                <a:ea typeface="Arial"/>
                <a:cs typeface="Arial"/>
                <a:sym typeface="Arial"/>
              </a:rPr>
              <a:t> Training jobs on larger processing instances. </a:t>
            </a:r>
            <a:endParaRPr sz="1400" dirty="0">
              <a:highlight>
                <a:srgbClr val="FFFFFF"/>
              </a:highlight>
              <a:latin typeface="Arial"/>
              <a:ea typeface="Arial"/>
              <a:cs typeface="Arial"/>
              <a:sym typeface="Arial"/>
            </a:endParaRPr>
          </a:p>
          <a:p>
            <a:pPr marL="457200" marR="0" lvl="0" indent="-317500" algn="just" rtl="0">
              <a:lnSpc>
                <a:spcPct val="115000"/>
              </a:lnSpc>
              <a:spcBef>
                <a:spcPts val="0"/>
              </a:spcBef>
              <a:spcAft>
                <a:spcPts val="0"/>
              </a:spcAft>
              <a:buClr>
                <a:schemeClr val="dk2"/>
              </a:buClr>
              <a:buSzPts val="1400"/>
              <a:buFont typeface="Arial"/>
              <a:buChar char="●"/>
            </a:pPr>
            <a:r>
              <a:rPr lang="en" sz="1400" dirty="0">
                <a:highlight>
                  <a:srgbClr val="FFFFFF"/>
                </a:highlight>
                <a:latin typeface="Arial"/>
                <a:ea typeface="Arial"/>
                <a:cs typeface="Arial"/>
                <a:sym typeface="Arial"/>
              </a:rPr>
              <a:t>We can work on better Outliers detection in the future.</a:t>
            </a:r>
            <a:endParaRPr sz="1400" dirty="0">
              <a:highlight>
                <a:srgbClr val="FFFFFF"/>
              </a:highlight>
              <a:latin typeface="Arial"/>
              <a:ea typeface="Arial"/>
              <a:cs typeface="Arial"/>
              <a:sym typeface="Arial"/>
            </a:endParaRPr>
          </a:p>
          <a:p>
            <a:pPr marL="457200" marR="0" lvl="0" indent="-317500" algn="just" rtl="0">
              <a:lnSpc>
                <a:spcPct val="115000"/>
              </a:lnSpc>
              <a:spcBef>
                <a:spcPts val="0"/>
              </a:spcBef>
              <a:spcAft>
                <a:spcPts val="0"/>
              </a:spcAft>
              <a:buClr>
                <a:schemeClr val="dk2"/>
              </a:buClr>
              <a:buSzPts val="1400"/>
              <a:buFont typeface="Arial"/>
              <a:buChar char="●"/>
            </a:pPr>
            <a:r>
              <a:rPr lang="en" sz="1400" dirty="0">
                <a:highlight>
                  <a:srgbClr val="FFFFFF"/>
                </a:highlight>
                <a:latin typeface="Arial"/>
                <a:ea typeface="Arial"/>
                <a:cs typeface="Arial"/>
                <a:sym typeface="Arial"/>
              </a:rPr>
              <a:t>We can utilize Clusters in AWS and make a cluster for "normal" data and another for “non-normal” data.</a:t>
            </a:r>
            <a:endParaRPr sz="1400" dirty="0">
              <a:highlight>
                <a:srgbClr val="FFFFFF"/>
              </a:highlight>
            </a:endParaRPr>
          </a:p>
        </p:txBody>
      </p:sp>
      <p:pic>
        <p:nvPicPr>
          <p:cNvPr id="2" name="Audio 1">
            <a:hlinkClick r:id="" action="ppaction://media"/>
            <a:extLst>
              <a:ext uri="{FF2B5EF4-FFF2-40B4-BE49-F238E27FC236}">
                <a16:creationId xmlns:a16="http://schemas.microsoft.com/office/drawing/2014/main" id="{DF47478A-5DFE-3A47-AAEC-EC9E7AD527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340"/>
    </mc:Choice>
    <mc:Fallback>
      <p:transition spd="slow" advTm="23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D1DA-07D9-DF41-B1A0-C307491B10FD}"/>
              </a:ext>
            </a:extLst>
          </p:cNvPr>
          <p:cNvSpPr>
            <a:spLocks noGrp="1"/>
          </p:cNvSpPr>
          <p:nvPr>
            <p:ph type="ctrTitle"/>
          </p:nvPr>
        </p:nvSpPr>
        <p:spPr>
          <a:xfrm>
            <a:off x="2353151" y="1741204"/>
            <a:ext cx="8520600" cy="1282500"/>
          </a:xfrm>
        </p:spPr>
        <p:txBody>
          <a:bodyPr/>
          <a:lstStyle/>
          <a:p>
            <a:r>
              <a:rPr lang="en-US" dirty="0"/>
              <a:t>THANK YOU!</a:t>
            </a:r>
            <a:br>
              <a:rPr lang="en-US" dirty="0"/>
            </a:br>
            <a:endParaRPr lang="en-US" dirty="0"/>
          </a:p>
        </p:txBody>
      </p:sp>
      <p:pic>
        <p:nvPicPr>
          <p:cNvPr id="4" name="Audio 3">
            <a:hlinkClick r:id="" action="ppaction://media"/>
            <a:extLst>
              <a:ext uri="{FF2B5EF4-FFF2-40B4-BE49-F238E27FC236}">
                <a16:creationId xmlns:a16="http://schemas.microsoft.com/office/drawing/2014/main" id="{0D090ADE-2E93-1B4B-B36D-7EFA76BB54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31702180"/>
      </p:ext>
    </p:extLst>
  </p:cSld>
  <p:clrMapOvr>
    <a:masterClrMapping/>
  </p:clrMapOvr>
  <mc:AlternateContent xmlns:mc="http://schemas.openxmlformats.org/markup-compatibility/2006">
    <mc:Choice xmlns:p14="http://schemas.microsoft.com/office/powerpoint/2010/main" Requires="p14">
      <p:transition spd="slow" p14:dur="2000" advTm="3362"/>
    </mc:Choice>
    <mc:Fallback>
      <p:transition spd="slow" advTm="3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8"/>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Problems Solved / Focus of the Project</a:t>
            </a:r>
            <a:endParaRPr/>
          </a:p>
        </p:txBody>
      </p:sp>
      <p:sp>
        <p:nvSpPr>
          <p:cNvPr id="139" name="Google Shape;139;p28"/>
          <p:cNvSpPr txBox="1">
            <a:spLocks noGrp="1"/>
          </p:cNvSpPr>
          <p:nvPr>
            <p:ph type="body" idx="1"/>
          </p:nvPr>
        </p:nvSpPr>
        <p:spPr>
          <a:xfrm>
            <a:off x="4617775" y="522450"/>
            <a:ext cx="41664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highlight>
                  <a:srgbClr val="FFFFFF"/>
                </a:highlight>
              </a:rPr>
              <a:t>With New York City Taxi and Limousine Dataset we have worked on:</a:t>
            </a:r>
            <a:endParaRPr sz="1400">
              <a:highlight>
                <a:srgbClr val="FFFFFF"/>
              </a:highlight>
            </a:endParaRPr>
          </a:p>
          <a:p>
            <a:pPr indent="-317500" algn="just">
              <a:spcBef>
                <a:spcPts val="1200"/>
              </a:spcBef>
              <a:buSzPts val="1400"/>
            </a:pPr>
            <a:r>
              <a:rPr lang="en" sz="1400" b="1">
                <a:highlight>
                  <a:srgbClr val="FFFFFF"/>
                </a:highlight>
              </a:rPr>
              <a:t>Predicting Taxi Trip Duration </a:t>
            </a:r>
          </a:p>
          <a:p>
            <a:pPr indent="-317500" algn="just">
              <a:buSzPts val="1400"/>
            </a:pPr>
            <a:r>
              <a:rPr lang="en" sz="1400" b="1">
                <a:highlight>
                  <a:srgbClr val="FFFFFF"/>
                </a:highlight>
              </a:rPr>
              <a:t>Predicting Taxi Fare </a:t>
            </a:r>
          </a:p>
          <a:p>
            <a:pPr marL="457200" lvl="0" indent="-317500" algn="just" rtl="0">
              <a:spcBef>
                <a:spcPts val="0"/>
              </a:spcBef>
              <a:spcAft>
                <a:spcPts val="0"/>
              </a:spcAft>
              <a:buSzPts val="1400"/>
              <a:buChar char="●"/>
            </a:pPr>
            <a:r>
              <a:rPr lang="en" sz="1400" b="1">
                <a:highlight>
                  <a:srgbClr val="FFFFFF"/>
                </a:highlight>
              </a:rPr>
              <a:t>Visualization of Pickup Locations within New York City</a:t>
            </a:r>
            <a:endParaRPr sz="1400" b="1">
              <a:highlight>
                <a:srgbClr val="FFFFFF"/>
              </a:highlight>
            </a:endParaRPr>
          </a:p>
          <a:p>
            <a:pPr indent="-317500" algn="just">
              <a:buSzPts val="1400"/>
            </a:pPr>
            <a:r>
              <a:rPr lang="en" sz="1400" b="1">
                <a:highlight>
                  <a:srgbClr val="FFFFFF"/>
                </a:highlight>
              </a:rPr>
              <a:t>Analyzing Trip Duration, Distance travelled,  based on various parameters</a:t>
            </a:r>
            <a:endParaRPr sz="1400" b="1">
              <a:highlight>
                <a:srgbClr val="FFFFFF"/>
              </a:highlight>
            </a:endParaRPr>
          </a:p>
          <a:p>
            <a:pPr marL="457200" lvl="0" indent="0" algn="just" rtl="0">
              <a:spcBef>
                <a:spcPts val="1200"/>
              </a:spcBef>
              <a:spcAft>
                <a:spcPts val="0"/>
              </a:spcAft>
              <a:buNone/>
            </a:pPr>
            <a:endParaRPr sz="1400">
              <a:solidFill>
                <a:srgbClr val="2D3B45"/>
              </a:solidFill>
              <a:highlight>
                <a:srgbClr val="FFFFFF"/>
              </a:highlight>
            </a:endParaRPr>
          </a:p>
          <a:p>
            <a:pPr marL="0" lvl="0" indent="0" algn="l" rtl="0">
              <a:spcBef>
                <a:spcPts val="1200"/>
              </a:spcBef>
              <a:spcAft>
                <a:spcPts val="1200"/>
              </a:spcAft>
              <a:buNone/>
            </a:pPr>
            <a:endParaRPr/>
          </a:p>
        </p:txBody>
      </p:sp>
      <p:pic>
        <p:nvPicPr>
          <p:cNvPr id="4" name="Audio 3">
            <a:hlinkClick r:id="" action="ppaction://media"/>
            <a:extLst>
              <a:ext uri="{FF2B5EF4-FFF2-40B4-BE49-F238E27FC236}">
                <a16:creationId xmlns:a16="http://schemas.microsoft.com/office/drawing/2014/main" id="{B3AD5836-8B71-A64E-8303-FB99DAB2D3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940"/>
    </mc:Choice>
    <mc:Fallback>
      <p:transition spd="slow" advTm="22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9"/>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AWS Services Used</a:t>
            </a:r>
            <a:endParaRPr/>
          </a:p>
        </p:txBody>
      </p:sp>
      <p:sp>
        <p:nvSpPr>
          <p:cNvPr id="145" name="Google Shape;145;p29"/>
          <p:cNvSpPr txBox="1">
            <a:spLocks noGrp="1"/>
          </p:cNvSpPr>
          <p:nvPr>
            <p:ph type="body" idx="1"/>
          </p:nvPr>
        </p:nvSpPr>
        <p:spPr>
          <a:xfrm>
            <a:off x="4658125" y="522450"/>
            <a:ext cx="4166400" cy="40986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sz="1400" b="1"/>
          </a:p>
          <a:p>
            <a:pPr marL="457200" marR="0" lvl="0" indent="-317500" algn="just" rtl="0">
              <a:lnSpc>
                <a:spcPct val="115000"/>
              </a:lnSpc>
              <a:spcBef>
                <a:spcPts val="1200"/>
              </a:spcBef>
              <a:spcAft>
                <a:spcPts val="0"/>
              </a:spcAft>
              <a:buSzPts val="1400"/>
              <a:buChar char="●"/>
            </a:pPr>
            <a:r>
              <a:rPr lang="en" sz="1400" b="1">
                <a:highlight>
                  <a:srgbClr val="FFFFFF"/>
                </a:highlight>
              </a:rPr>
              <a:t>AWS Glue</a:t>
            </a:r>
            <a:r>
              <a:rPr lang="en" sz="1400">
                <a:highlight>
                  <a:srgbClr val="FFFFFF"/>
                </a:highlight>
              </a:rPr>
              <a:t> : For loading the dataset from AWS S3 into Athena database after concatenating the data as required. .</a:t>
            </a:r>
            <a:endParaRPr sz="1400">
              <a:highlight>
                <a:srgbClr val="FFFFFF"/>
              </a:highlight>
            </a:endParaRPr>
          </a:p>
          <a:p>
            <a:pPr marL="457200" marR="0" lvl="0" indent="-317500" algn="just" rtl="0">
              <a:lnSpc>
                <a:spcPct val="115000"/>
              </a:lnSpc>
              <a:spcBef>
                <a:spcPts val="0"/>
              </a:spcBef>
              <a:spcAft>
                <a:spcPts val="0"/>
              </a:spcAft>
              <a:buSzPts val="1400"/>
              <a:buChar char="●"/>
            </a:pPr>
            <a:r>
              <a:rPr lang="en" sz="1400" b="1">
                <a:highlight>
                  <a:srgbClr val="FFFFFF"/>
                </a:highlight>
              </a:rPr>
              <a:t>AWS Athena</a:t>
            </a:r>
            <a:r>
              <a:rPr lang="en" sz="1400">
                <a:highlight>
                  <a:srgbClr val="FFFFFF"/>
                </a:highlight>
              </a:rPr>
              <a:t> : Utilised datastore services of Athena. </a:t>
            </a:r>
            <a:endParaRPr sz="1400">
              <a:highlight>
                <a:srgbClr val="FFFFFF"/>
              </a:highlight>
            </a:endParaRPr>
          </a:p>
          <a:p>
            <a:pPr marL="457200" marR="0" lvl="0" indent="-317500" algn="just" rtl="0">
              <a:lnSpc>
                <a:spcPct val="115000"/>
              </a:lnSpc>
              <a:spcBef>
                <a:spcPts val="0"/>
              </a:spcBef>
              <a:spcAft>
                <a:spcPts val="0"/>
              </a:spcAft>
              <a:buSzPts val="1400"/>
              <a:buChar char="●"/>
            </a:pPr>
            <a:r>
              <a:rPr lang="en" sz="1400" b="1">
                <a:highlight>
                  <a:srgbClr val="FFFFFF"/>
                </a:highlight>
              </a:rPr>
              <a:t>AWS Quicksight</a:t>
            </a:r>
            <a:r>
              <a:rPr lang="en" sz="1400">
                <a:highlight>
                  <a:srgbClr val="FFFFFF"/>
                </a:highlight>
              </a:rPr>
              <a:t> : For visualizations</a:t>
            </a:r>
            <a:endParaRPr sz="1400">
              <a:highlight>
                <a:srgbClr val="FFFFFF"/>
              </a:highlight>
            </a:endParaRPr>
          </a:p>
          <a:p>
            <a:pPr marL="457200" marR="0" lvl="0" indent="-317500" algn="just" rtl="0">
              <a:lnSpc>
                <a:spcPct val="115000"/>
              </a:lnSpc>
              <a:spcBef>
                <a:spcPts val="0"/>
              </a:spcBef>
              <a:spcAft>
                <a:spcPts val="0"/>
              </a:spcAft>
              <a:buSzPts val="1400"/>
              <a:buChar char="●"/>
            </a:pPr>
            <a:r>
              <a:rPr lang="en" sz="1400" b="1">
                <a:highlight>
                  <a:srgbClr val="FFFFFF"/>
                </a:highlight>
              </a:rPr>
              <a:t>AWS Sagemaker</a:t>
            </a:r>
            <a:r>
              <a:rPr lang="en" sz="1400">
                <a:highlight>
                  <a:srgbClr val="FFFFFF"/>
                </a:highlight>
              </a:rPr>
              <a:t> : For Building, Training and Analyzing ML models we utilized these services: </a:t>
            </a:r>
            <a:endParaRPr sz="1400">
              <a:highlight>
                <a:srgbClr val="FFFFFF"/>
              </a:highlight>
            </a:endParaRPr>
          </a:p>
          <a:p>
            <a:pPr marL="914400" marR="0" lvl="1" indent="-317500" algn="just" rtl="0">
              <a:lnSpc>
                <a:spcPct val="115000"/>
              </a:lnSpc>
              <a:spcBef>
                <a:spcPts val="0"/>
              </a:spcBef>
              <a:spcAft>
                <a:spcPts val="0"/>
              </a:spcAft>
              <a:buSzPts val="1400"/>
              <a:buChar char="○"/>
            </a:pPr>
            <a:r>
              <a:rPr lang="en" sz="1400">
                <a:highlight>
                  <a:srgbClr val="FFFFFF"/>
                </a:highlight>
              </a:rPr>
              <a:t>Sagemaker Notebook Instances</a:t>
            </a:r>
            <a:endParaRPr sz="1400">
              <a:highlight>
                <a:srgbClr val="FFFFFF"/>
              </a:highlight>
            </a:endParaRPr>
          </a:p>
          <a:p>
            <a:pPr marL="914400" marR="0" lvl="1" indent="-317500" algn="just" rtl="0">
              <a:lnSpc>
                <a:spcPct val="115000"/>
              </a:lnSpc>
              <a:spcBef>
                <a:spcPts val="0"/>
              </a:spcBef>
              <a:spcAft>
                <a:spcPts val="0"/>
              </a:spcAft>
              <a:buSzPts val="1400"/>
              <a:buChar char="○"/>
            </a:pPr>
            <a:r>
              <a:rPr lang="en" sz="1400">
                <a:highlight>
                  <a:srgbClr val="FFFFFF"/>
                </a:highlight>
              </a:rPr>
              <a:t>Sagemaker Training Jobs</a:t>
            </a:r>
            <a:endParaRPr sz="1400">
              <a:highlight>
                <a:srgbClr val="FFFFFF"/>
              </a:highlight>
            </a:endParaRPr>
          </a:p>
          <a:p>
            <a:pPr marL="914400" marR="0" lvl="1" indent="-317500" algn="just" rtl="0">
              <a:lnSpc>
                <a:spcPct val="115000"/>
              </a:lnSpc>
              <a:spcBef>
                <a:spcPts val="0"/>
              </a:spcBef>
              <a:spcAft>
                <a:spcPts val="0"/>
              </a:spcAft>
              <a:buSzPts val="1400"/>
              <a:buChar char="○"/>
            </a:pPr>
            <a:r>
              <a:rPr lang="en" sz="1400">
                <a:highlight>
                  <a:srgbClr val="FFFFFF"/>
                </a:highlight>
              </a:rPr>
              <a:t>Sagemaker Inference Endpoints</a:t>
            </a:r>
            <a:endParaRPr sz="1400"/>
          </a:p>
          <a:p>
            <a:pPr marL="0" lvl="0" indent="0" algn="l" rtl="0">
              <a:spcBef>
                <a:spcPts val="1200"/>
              </a:spcBef>
              <a:spcAft>
                <a:spcPts val="1200"/>
              </a:spcAft>
              <a:buNone/>
            </a:pPr>
            <a:endParaRPr/>
          </a:p>
        </p:txBody>
      </p:sp>
      <p:pic>
        <p:nvPicPr>
          <p:cNvPr id="3" name="Audio 2">
            <a:hlinkClick r:id="" action="ppaction://media"/>
            <a:extLst>
              <a:ext uri="{FF2B5EF4-FFF2-40B4-BE49-F238E27FC236}">
                <a16:creationId xmlns:a16="http://schemas.microsoft.com/office/drawing/2014/main" id="{940316AA-6295-1748-BD89-3E3873737A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464"/>
    </mc:Choice>
    <mc:Fallback xmlns="">
      <p:transition spd="slow" advTm="36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7"/>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Imbalance in our Dataset</a:t>
            </a:r>
            <a:endParaRPr/>
          </a:p>
          <a:p>
            <a:pPr marL="0" lvl="0" indent="0" algn="l" rtl="0">
              <a:spcBef>
                <a:spcPts val="0"/>
              </a:spcBef>
              <a:spcAft>
                <a:spcPts val="0"/>
              </a:spcAft>
              <a:buNone/>
            </a:pPr>
            <a:endParaRPr/>
          </a:p>
        </p:txBody>
      </p:sp>
      <p:sp>
        <p:nvSpPr>
          <p:cNvPr id="133" name="Google Shape;133;p27"/>
          <p:cNvSpPr txBox="1">
            <a:spLocks noGrp="1"/>
          </p:cNvSpPr>
          <p:nvPr>
            <p:ph type="body" idx="1"/>
          </p:nvPr>
        </p:nvSpPr>
        <p:spPr>
          <a:xfrm>
            <a:off x="4617775" y="522450"/>
            <a:ext cx="4166400" cy="4098600"/>
          </a:xfrm>
          <a:prstGeom prst="rect">
            <a:avLst/>
          </a:prstGeom>
        </p:spPr>
        <p:txBody>
          <a:bodyPr spcFirstLastPara="1" wrap="square" lIns="91425" tIns="91425" rIns="91425" bIns="91425" anchor="t" anchorCtr="0">
            <a:normAutofit/>
          </a:bodyPr>
          <a:lstStyle/>
          <a:p>
            <a:pPr marL="0" lvl="0" indent="0" algn="just" rtl="0">
              <a:spcBef>
                <a:spcPts val="500"/>
              </a:spcBef>
              <a:spcAft>
                <a:spcPts val="0"/>
              </a:spcAft>
              <a:buNone/>
            </a:pPr>
            <a:endParaRPr sz="1050">
              <a:solidFill>
                <a:srgbClr val="2D3B45"/>
              </a:solidFill>
              <a:highlight>
                <a:srgbClr val="FFFFFF"/>
              </a:highlight>
              <a:latin typeface="Arial"/>
              <a:ea typeface="Arial"/>
              <a:cs typeface="Arial"/>
              <a:sym typeface="Arial"/>
            </a:endParaRPr>
          </a:p>
          <a:p>
            <a:pPr marL="457200" lvl="0" indent="-317500" algn="just" rtl="0">
              <a:spcBef>
                <a:spcPts val="500"/>
              </a:spcBef>
              <a:spcAft>
                <a:spcPts val="0"/>
              </a:spcAft>
              <a:buSzPts val="1400"/>
              <a:buChar char="●"/>
            </a:pPr>
            <a:r>
              <a:rPr lang="en" sz="1400">
                <a:highlight>
                  <a:srgbClr val="FFFFFF"/>
                </a:highlight>
              </a:rPr>
              <a:t>The data set that we used had few biases.</a:t>
            </a:r>
            <a:endParaRPr sz="1400">
              <a:highlight>
                <a:srgbClr val="FFFFFF"/>
              </a:highlight>
            </a:endParaRPr>
          </a:p>
          <a:p>
            <a:pPr marL="457200" lvl="0" indent="-317500" algn="just" rtl="0">
              <a:spcBef>
                <a:spcPts val="0"/>
              </a:spcBef>
              <a:spcAft>
                <a:spcPts val="0"/>
              </a:spcAft>
              <a:buSzPts val="1400"/>
              <a:buChar char="●"/>
            </a:pPr>
            <a:r>
              <a:rPr lang="en" sz="1400">
                <a:highlight>
                  <a:srgbClr val="FFFFFF"/>
                </a:highlight>
              </a:rPr>
              <a:t>It had many null and negative values.</a:t>
            </a:r>
          </a:p>
          <a:p>
            <a:pPr indent="-317500" algn="just">
              <a:lnSpc>
                <a:spcPct val="114999"/>
              </a:lnSpc>
              <a:buSzPts val="1400"/>
            </a:pPr>
            <a:r>
              <a:rPr lang="en" sz="1400">
                <a:highlight>
                  <a:srgbClr val="FFFFFF"/>
                </a:highlight>
              </a:rPr>
              <a:t>Missing values were dropped as we had enough data to build model on.</a:t>
            </a:r>
          </a:p>
          <a:p>
            <a:pPr indent="-317500" algn="just">
              <a:buSzPts val="1400"/>
            </a:pPr>
            <a:r>
              <a:rPr lang="en" sz="1400">
                <a:highlight>
                  <a:srgbClr val="FFFFFF"/>
                </a:highlight>
              </a:rPr>
              <a:t>We performed </a:t>
            </a:r>
            <a:r>
              <a:rPr lang="en" sz="1400" b="1">
                <a:highlight>
                  <a:srgbClr val="FFFFFF"/>
                </a:highlight>
              </a:rPr>
              <a:t>Random Sampling in Data Selection</a:t>
            </a:r>
            <a:r>
              <a:rPr lang="en" sz="1400">
                <a:highlight>
                  <a:srgbClr val="FFFFFF"/>
                </a:highlight>
              </a:rPr>
              <a:t> while splitting the data into training and testing set to avoid and treat presence of biases. </a:t>
            </a:r>
          </a:p>
          <a:p>
            <a:pPr indent="-317500" algn="just">
              <a:lnSpc>
                <a:spcPct val="114999"/>
              </a:lnSpc>
              <a:buSzPts val="1400"/>
            </a:pPr>
            <a:r>
              <a:rPr lang="en" sz="1400">
                <a:highlight>
                  <a:srgbClr val="FFFFFF"/>
                </a:highlight>
              </a:rPr>
              <a:t>Various algorithms and strategies were implemented to train and optimize model performance.</a:t>
            </a:r>
          </a:p>
          <a:p>
            <a:pPr marL="457200" lvl="0" indent="0" algn="just" rtl="0">
              <a:spcBef>
                <a:spcPts val="500"/>
              </a:spcBef>
              <a:spcAft>
                <a:spcPts val="500"/>
              </a:spcAft>
              <a:buNone/>
            </a:pPr>
            <a:endParaRPr sz="1050">
              <a:solidFill>
                <a:srgbClr val="2D3B45"/>
              </a:solidFill>
              <a:highlight>
                <a:srgbClr val="FFFFFF"/>
              </a:highlight>
              <a:latin typeface="Arial"/>
              <a:ea typeface="Arial"/>
              <a:cs typeface="Arial"/>
              <a:sym typeface="Arial"/>
            </a:endParaRPr>
          </a:p>
        </p:txBody>
      </p:sp>
      <p:pic>
        <p:nvPicPr>
          <p:cNvPr id="6" name="Audio 5">
            <a:hlinkClick r:id="" action="ppaction://media"/>
            <a:extLst>
              <a:ext uri="{FF2B5EF4-FFF2-40B4-BE49-F238E27FC236}">
                <a16:creationId xmlns:a16="http://schemas.microsoft.com/office/drawing/2014/main" id="{5C7847BE-A9AF-F34F-849C-FA9A9A1D21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092"/>
    </mc:Choice>
    <mc:Fallback>
      <p:transition spd="slow" advTm="25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Taxi Fare Prediction :</a:t>
            </a:r>
            <a:br>
              <a:rPr lang="en"/>
            </a:br>
            <a:r>
              <a:rPr lang="en"/>
              <a:t>Steps Involved </a:t>
            </a:r>
            <a:endParaRPr/>
          </a:p>
        </p:txBody>
      </p:sp>
      <p:sp>
        <p:nvSpPr>
          <p:cNvPr id="151" name="Google Shape;151;p30"/>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Used a </a:t>
            </a:r>
            <a:r>
              <a:rPr lang="en" dirty="0" err="1"/>
              <a:t>Sagemaker</a:t>
            </a:r>
            <a:r>
              <a:rPr lang="en" dirty="0"/>
              <a:t> Notebook instance of size </a:t>
            </a:r>
            <a:r>
              <a:rPr lang="en" b="1" dirty="0"/>
              <a:t>t3.xlarge</a:t>
            </a:r>
            <a:endParaRPr b="1" dirty="0"/>
          </a:p>
          <a:p>
            <a:pPr marL="457200" lvl="0" indent="-311150" algn="l" rtl="0">
              <a:spcBef>
                <a:spcPts val="0"/>
              </a:spcBef>
              <a:spcAft>
                <a:spcPts val="0"/>
              </a:spcAft>
              <a:buSzPts val="1300"/>
              <a:buChar char="●"/>
            </a:pPr>
            <a:r>
              <a:rPr lang="en" b="1" dirty="0" err="1"/>
              <a:t>Sagemaker</a:t>
            </a:r>
            <a:r>
              <a:rPr lang="en" b="1" dirty="0"/>
              <a:t> Training Jobs </a:t>
            </a:r>
            <a:r>
              <a:rPr lang="en" dirty="0"/>
              <a:t>were utilized to train the model and predict the Trip fare.</a:t>
            </a:r>
            <a:endParaRPr dirty="0"/>
          </a:p>
          <a:p>
            <a:pPr marL="457200" lvl="0" indent="-311150" algn="l" rtl="0">
              <a:spcBef>
                <a:spcPts val="0"/>
              </a:spcBef>
              <a:spcAft>
                <a:spcPts val="0"/>
              </a:spcAft>
              <a:buSzPts val="1300"/>
              <a:buChar char="●"/>
            </a:pPr>
            <a:r>
              <a:rPr lang="en" dirty="0"/>
              <a:t>Shape of the training data : (1000000, 20)</a:t>
            </a:r>
            <a:endParaRPr dirty="0"/>
          </a:p>
          <a:p>
            <a:r>
              <a:rPr lang="en" dirty="0"/>
              <a:t>Performed Data Analysis and Preprocessing</a:t>
            </a:r>
            <a:br>
              <a:rPr lang="en" dirty="0"/>
            </a:br>
            <a:r>
              <a:rPr lang="en" dirty="0"/>
              <a:t>	</a:t>
            </a:r>
            <a:r>
              <a:rPr lang="en" b="1" dirty="0"/>
              <a:t>1. Creating Frequency Table</a:t>
            </a:r>
            <a:br>
              <a:rPr lang="en" b="1" dirty="0"/>
            </a:br>
            <a:r>
              <a:rPr lang="en" b="1" dirty="0"/>
              <a:t>	2. Visualizing the data using Histogram.</a:t>
            </a:r>
            <a:br>
              <a:rPr lang="en" b="1" dirty="0"/>
            </a:br>
            <a:r>
              <a:rPr lang="en" b="1" dirty="0"/>
              <a:t>	3. Dealing with missing values</a:t>
            </a:r>
            <a:br>
              <a:rPr lang="en" b="1" dirty="0"/>
            </a:br>
            <a:r>
              <a:rPr lang="en" b="1" dirty="0"/>
              <a:t>	4. Handling imbalance in data</a:t>
            </a:r>
            <a:endParaRPr b="1" dirty="0"/>
          </a:p>
          <a:p>
            <a:pPr marL="457200" lvl="0" indent="-311150" algn="l" rtl="0">
              <a:spcBef>
                <a:spcPts val="0"/>
              </a:spcBef>
              <a:spcAft>
                <a:spcPts val="0"/>
              </a:spcAft>
              <a:buSzPts val="1300"/>
              <a:buChar char="●"/>
            </a:pPr>
            <a:r>
              <a:rPr lang="en" dirty="0"/>
              <a:t>Feature Engineering</a:t>
            </a:r>
            <a:endParaRPr dirty="0"/>
          </a:p>
          <a:p>
            <a:pPr marL="457200" lvl="0" indent="-311150" algn="l" rtl="0">
              <a:spcBef>
                <a:spcPts val="0"/>
              </a:spcBef>
              <a:spcAft>
                <a:spcPts val="0"/>
              </a:spcAft>
              <a:buSzPts val="1300"/>
              <a:buChar char="●"/>
            </a:pPr>
            <a:r>
              <a:rPr lang="en" dirty="0"/>
              <a:t>Model Training and Saving</a:t>
            </a:r>
            <a:endParaRPr dirty="0"/>
          </a:p>
          <a:p>
            <a:pPr marL="457200" lvl="0" indent="-311150" algn="l" rtl="0">
              <a:spcBef>
                <a:spcPts val="0"/>
              </a:spcBef>
              <a:spcAft>
                <a:spcPts val="0"/>
              </a:spcAft>
              <a:buSzPts val="1300"/>
              <a:buChar char="●"/>
            </a:pPr>
            <a:r>
              <a:rPr lang="en" dirty="0"/>
              <a:t>Setting up Hyperparameters for better predictions.</a:t>
            </a:r>
            <a:endParaRPr dirty="0"/>
          </a:p>
          <a:p>
            <a:pPr marL="457200" lvl="0" indent="-311150" algn="l" rtl="0">
              <a:spcBef>
                <a:spcPts val="0"/>
              </a:spcBef>
              <a:spcAft>
                <a:spcPts val="0"/>
              </a:spcAft>
              <a:buSzPts val="1300"/>
              <a:buChar char="●"/>
            </a:pPr>
            <a:r>
              <a:rPr lang="en" dirty="0"/>
              <a:t>Utilizing </a:t>
            </a:r>
            <a:r>
              <a:rPr lang="en" b="1" dirty="0" err="1"/>
              <a:t>Sagemaker</a:t>
            </a:r>
            <a:r>
              <a:rPr lang="en" b="1" dirty="0"/>
              <a:t> Inference endpoint</a:t>
            </a:r>
            <a:endParaRPr b="1" dirty="0"/>
          </a:p>
          <a:p>
            <a:pPr marL="457200" lvl="0" indent="-311150" algn="l" rtl="0">
              <a:spcBef>
                <a:spcPts val="0"/>
              </a:spcBef>
              <a:spcAft>
                <a:spcPts val="0"/>
              </a:spcAft>
              <a:buSzPts val="1300"/>
              <a:buChar char="●"/>
            </a:pPr>
            <a:r>
              <a:rPr lang="en" dirty="0"/>
              <a:t>Predicting Taxi Fare and comparing with Actual Values.</a:t>
            </a:r>
            <a:endParaRPr dirty="0"/>
          </a:p>
        </p:txBody>
      </p:sp>
      <p:pic>
        <p:nvPicPr>
          <p:cNvPr id="4" name="Audio 3">
            <a:hlinkClick r:id="" action="ppaction://media"/>
            <a:extLst>
              <a:ext uri="{FF2B5EF4-FFF2-40B4-BE49-F238E27FC236}">
                <a16:creationId xmlns:a16="http://schemas.microsoft.com/office/drawing/2014/main" id="{37BB04B2-8115-9D46-9283-5BC7206366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205"/>
    </mc:Choice>
    <mc:Fallback xmlns="">
      <p:transition spd="slow" advTm="46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1"/>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000"/>
              <a:t>Understanding Data</a:t>
            </a:r>
            <a:endParaRPr/>
          </a:p>
        </p:txBody>
      </p:sp>
      <p:sp>
        <p:nvSpPr>
          <p:cNvPr id="157" name="Google Shape;157;p31"/>
          <p:cNvSpPr txBox="1"/>
          <p:nvPr/>
        </p:nvSpPr>
        <p:spPr>
          <a:xfrm>
            <a:off x="425000" y="1340375"/>
            <a:ext cx="62769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Created a </a:t>
            </a:r>
            <a:r>
              <a:rPr lang="en" b="1" err="1">
                <a:solidFill>
                  <a:schemeClr val="dk2"/>
                </a:solidFill>
                <a:latin typeface="Roboto"/>
                <a:ea typeface="Roboto"/>
                <a:cs typeface="Roboto"/>
                <a:sym typeface="Roboto"/>
              </a:rPr>
              <a:t>Sagemaker</a:t>
            </a:r>
            <a:r>
              <a:rPr lang="en" b="1">
                <a:solidFill>
                  <a:schemeClr val="dk2"/>
                </a:solidFill>
                <a:latin typeface="Roboto"/>
                <a:ea typeface="Roboto"/>
                <a:cs typeface="Roboto"/>
                <a:sym typeface="Roboto"/>
              </a:rPr>
              <a:t> Notebook Instance</a:t>
            </a:r>
            <a:r>
              <a:rPr lang="en">
                <a:solidFill>
                  <a:schemeClr val="dk2"/>
                </a:solidFill>
                <a:latin typeface="Roboto"/>
                <a:ea typeface="Roboto"/>
                <a:cs typeface="Roboto"/>
                <a:sym typeface="Roboto"/>
              </a:rPr>
              <a:t> of size </a:t>
            </a:r>
            <a:r>
              <a:rPr lang="en" b="1">
                <a:solidFill>
                  <a:schemeClr val="dk2"/>
                </a:solidFill>
                <a:latin typeface="Roboto"/>
                <a:ea typeface="Roboto"/>
                <a:cs typeface="Roboto"/>
                <a:sym typeface="Roboto"/>
              </a:rPr>
              <a:t>t3.xlarge</a:t>
            </a:r>
            <a:r>
              <a:rPr lang="en">
                <a:solidFill>
                  <a:schemeClr val="dk2"/>
                </a:solidFill>
                <a:latin typeface="Roboto"/>
                <a:ea typeface="Roboto"/>
                <a:cs typeface="Roboto"/>
                <a:sym typeface="Roboto"/>
              </a:rPr>
              <a:t> </a:t>
            </a:r>
            <a:endParaRPr>
              <a:solidFill>
                <a:schemeClr val="dk2"/>
              </a:solidFill>
              <a:latin typeface="Roboto"/>
              <a:ea typeface="Roboto"/>
              <a:cs typeface="Roboto"/>
              <a:sym typeface="Roboto"/>
            </a:endParaRPr>
          </a:p>
          <a:p>
            <a:pPr marL="457200" lvl="0" indent="-317500" algn="l" rtl="0">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Shape of the Data : (1000000, 20)</a:t>
            </a:r>
            <a:endParaRPr>
              <a:solidFill>
                <a:schemeClr val="dk2"/>
              </a:solidFill>
              <a:latin typeface="Roboto"/>
              <a:ea typeface="Roboto"/>
              <a:cs typeface="Roboto"/>
              <a:sym typeface="Roboto"/>
            </a:endParaRPr>
          </a:p>
          <a:p>
            <a:pPr marL="457200" lvl="0" indent="-317500" algn="l" rtl="0">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Data consists of both Categorical and Numerical Features</a:t>
            </a:r>
            <a:endParaRPr>
              <a:solidFill>
                <a:schemeClr val="dk2"/>
              </a:solidFill>
              <a:latin typeface="Roboto"/>
              <a:ea typeface="Roboto"/>
              <a:cs typeface="Roboto"/>
              <a:sym typeface="Roboto"/>
            </a:endParaRPr>
          </a:p>
          <a:p>
            <a:pPr marL="457200" lvl="0" indent="-317500" algn="l" rtl="0">
              <a:spcBef>
                <a:spcPts val="0"/>
              </a:spcBef>
              <a:spcAft>
                <a:spcPts val="0"/>
              </a:spcAft>
              <a:buClr>
                <a:schemeClr val="dk2"/>
              </a:buClr>
              <a:buSzPts val="1400"/>
              <a:buFont typeface="Roboto"/>
              <a:buChar char="●"/>
            </a:pPr>
            <a:r>
              <a:rPr lang="en" b="1">
                <a:solidFill>
                  <a:schemeClr val="dk2"/>
                </a:solidFill>
                <a:latin typeface="Roboto"/>
                <a:ea typeface="Roboto"/>
                <a:cs typeface="Roboto"/>
                <a:sym typeface="Roboto"/>
              </a:rPr>
              <a:t>Target Variable : </a:t>
            </a:r>
            <a:r>
              <a:rPr lang="en" b="1" err="1">
                <a:solidFill>
                  <a:schemeClr val="dk2"/>
                </a:solidFill>
                <a:latin typeface="Roboto"/>
                <a:ea typeface="Roboto"/>
                <a:cs typeface="Roboto"/>
                <a:sym typeface="Roboto"/>
              </a:rPr>
              <a:t>fare_amount</a:t>
            </a:r>
            <a:endParaRPr b="1">
              <a:solidFill>
                <a:schemeClr val="dk2"/>
              </a:solidFill>
              <a:latin typeface="Roboto"/>
              <a:ea typeface="Roboto"/>
              <a:cs typeface="Roboto"/>
              <a:sym typeface="Roboto"/>
            </a:endParaRPr>
          </a:p>
        </p:txBody>
      </p:sp>
      <p:pic>
        <p:nvPicPr>
          <p:cNvPr id="158" name="Google Shape;158;p31"/>
          <p:cNvPicPr preferRelativeResize="0"/>
          <p:nvPr/>
        </p:nvPicPr>
        <p:blipFill>
          <a:blip r:embed="rId5">
            <a:alphaModFix/>
          </a:blip>
          <a:stretch>
            <a:fillRect/>
          </a:stretch>
        </p:blipFill>
        <p:spPr>
          <a:xfrm>
            <a:off x="152400" y="2324075"/>
            <a:ext cx="5459675" cy="2400300"/>
          </a:xfrm>
          <a:prstGeom prst="rect">
            <a:avLst/>
          </a:prstGeom>
          <a:noFill/>
          <a:ln>
            <a:noFill/>
          </a:ln>
        </p:spPr>
      </p:pic>
      <p:pic>
        <p:nvPicPr>
          <p:cNvPr id="159" name="Google Shape;159;p31"/>
          <p:cNvPicPr preferRelativeResize="0"/>
          <p:nvPr/>
        </p:nvPicPr>
        <p:blipFill>
          <a:blip r:embed="rId6">
            <a:alphaModFix/>
          </a:blip>
          <a:stretch>
            <a:fillRect/>
          </a:stretch>
        </p:blipFill>
        <p:spPr>
          <a:xfrm>
            <a:off x="5939000" y="1669688"/>
            <a:ext cx="2893325" cy="2864325"/>
          </a:xfrm>
          <a:prstGeom prst="rect">
            <a:avLst/>
          </a:prstGeom>
          <a:noFill/>
          <a:ln>
            <a:noFill/>
          </a:ln>
        </p:spPr>
      </p:pic>
      <p:sp>
        <p:nvSpPr>
          <p:cNvPr id="160" name="Google Shape;160;p31"/>
          <p:cNvSpPr txBox="1"/>
          <p:nvPr/>
        </p:nvSpPr>
        <p:spPr>
          <a:xfrm>
            <a:off x="1231275" y="4724375"/>
            <a:ext cx="356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Roboto"/>
                <a:ea typeface="Roboto"/>
                <a:cs typeface="Roboto"/>
                <a:sym typeface="Roboto"/>
              </a:rPr>
              <a:t>Some of the columns present in our data</a:t>
            </a:r>
            <a:endParaRPr b="1">
              <a:solidFill>
                <a:schemeClr val="dk2"/>
              </a:solidFill>
              <a:latin typeface="Roboto"/>
              <a:ea typeface="Roboto"/>
              <a:cs typeface="Roboto"/>
              <a:sym typeface="Roboto"/>
            </a:endParaRPr>
          </a:p>
        </p:txBody>
      </p:sp>
      <p:cxnSp>
        <p:nvCxnSpPr>
          <p:cNvPr id="161" name="Google Shape;161;p31"/>
          <p:cNvCxnSpPr/>
          <p:nvPr/>
        </p:nvCxnSpPr>
        <p:spPr>
          <a:xfrm>
            <a:off x="5819125" y="1383950"/>
            <a:ext cx="21900" cy="3639600"/>
          </a:xfrm>
          <a:prstGeom prst="straightConnector1">
            <a:avLst/>
          </a:prstGeom>
          <a:noFill/>
          <a:ln w="9525" cap="flat" cmpd="sng">
            <a:solidFill>
              <a:schemeClr val="dk2"/>
            </a:solidFill>
            <a:prstDash val="solid"/>
            <a:round/>
            <a:headEnd type="none" w="med" len="med"/>
            <a:tailEnd type="none" w="med" len="med"/>
          </a:ln>
        </p:spPr>
      </p:cxnSp>
      <p:sp>
        <p:nvSpPr>
          <p:cNvPr id="162" name="Google Shape;162;p31"/>
          <p:cNvSpPr txBox="1"/>
          <p:nvPr/>
        </p:nvSpPr>
        <p:spPr>
          <a:xfrm>
            <a:off x="6080650" y="4724375"/>
            <a:ext cx="282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Roboto"/>
                <a:ea typeface="Roboto"/>
                <a:cs typeface="Roboto"/>
                <a:sym typeface="Roboto"/>
              </a:rPr>
              <a:t>Checking for Missing Values </a:t>
            </a:r>
            <a:endParaRPr b="1">
              <a:solidFill>
                <a:schemeClr val="dk2"/>
              </a:solidFill>
              <a:latin typeface="Roboto"/>
              <a:ea typeface="Roboto"/>
              <a:cs typeface="Roboto"/>
              <a:sym typeface="Roboto"/>
            </a:endParaRPr>
          </a:p>
        </p:txBody>
      </p:sp>
      <p:pic>
        <p:nvPicPr>
          <p:cNvPr id="3" name="Audio 2">
            <a:hlinkClick r:id="" action="ppaction://media"/>
            <a:extLst>
              <a:ext uri="{FF2B5EF4-FFF2-40B4-BE49-F238E27FC236}">
                <a16:creationId xmlns:a16="http://schemas.microsoft.com/office/drawing/2014/main" id="{7676AE05-5F0B-9C4D-8DB8-9F3233B7DD7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608"/>
    </mc:Choice>
    <mc:Fallback xmlns="">
      <p:transition spd="slow" advTm="24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2"/>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000"/>
              <a:t>Data Analysis and Preprocessing</a:t>
            </a:r>
            <a:endParaRPr/>
          </a:p>
        </p:txBody>
      </p:sp>
      <p:sp>
        <p:nvSpPr>
          <p:cNvPr id="168" name="Google Shape;168;p32"/>
          <p:cNvSpPr txBox="1"/>
          <p:nvPr/>
        </p:nvSpPr>
        <p:spPr>
          <a:xfrm>
            <a:off x="217925" y="1340375"/>
            <a:ext cx="62769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Frequency table : useful for understanding variance present in categorical features.</a:t>
            </a:r>
            <a:endParaRPr>
              <a:solidFill>
                <a:schemeClr val="dk2"/>
              </a:solidFill>
              <a:latin typeface="Roboto"/>
              <a:ea typeface="Roboto"/>
              <a:cs typeface="Roboto"/>
              <a:sym typeface="Roboto"/>
            </a:endParaRPr>
          </a:p>
          <a:p>
            <a:pPr marL="457200" lvl="0" indent="-317500" algn="l" rtl="0">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Visualizing numeric features : Histogram</a:t>
            </a:r>
            <a:endParaRPr>
              <a:solidFill>
                <a:schemeClr val="dk2"/>
              </a:solidFill>
              <a:latin typeface="Roboto"/>
              <a:ea typeface="Roboto"/>
              <a:cs typeface="Roboto"/>
              <a:sym typeface="Roboto"/>
            </a:endParaRPr>
          </a:p>
        </p:txBody>
      </p:sp>
      <p:pic>
        <p:nvPicPr>
          <p:cNvPr id="169" name="Google Shape;169;p32"/>
          <p:cNvPicPr preferRelativeResize="0"/>
          <p:nvPr/>
        </p:nvPicPr>
        <p:blipFill>
          <a:blip r:embed="rId5">
            <a:alphaModFix/>
          </a:blip>
          <a:stretch>
            <a:fillRect/>
          </a:stretch>
        </p:blipFill>
        <p:spPr>
          <a:xfrm>
            <a:off x="311725" y="2279550"/>
            <a:ext cx="3062300" cy="1182225"/>
          </a:xfrm>
          <a:prstGeom prst="rect">
            <a:avLst/>
          </a:prstGeom>
          <a:noFill/>
          <a:ln>
            <a:noFill/>
          </a:ln>
        </p:spPr>
      </p:pic>
      <p:pic>
        <p:nvPicPr>
          <p:cNvPr id="170" name="Google Shape;170;p32"/>
          <p:cNvPicPr preferRelativeResize="0"/>
          <p:nvPr/>
        </p:nvPicPr>
        <p:blipFill>
          <a:blip r:embed="rId6">
            <a:alphaModFix/>
          </a:blip>
          <a:stretch>
            <a:fillRect/>
          </a:stretch>
        </p:blipFill>
        <p:spPr>
          <a:xfrm>
            <a:off x="464275" y="3461775"/>
            <a:ext cx="2181225" cy="1438275"/>
          </a:xfrm>
          <a:prstGeom prst="rect">
            <a:avLst/>
          </a:prstGeom>
          <a:noFill/>
          <a:ln>
            <a:noFill/>
          </a:ln>
        </p:spPr>
      </p:pic>
      <p:pic>
        <p:nvPicPr>
          <p:cNvPr id="171" name="Google Shape;171;p32"/>
          <p:cNvPicPr preferRelativeResize="0"/>
          <p:nvPr/>
        </p:nvPicPr>
        <p:blipFill>
          <a:blip r:embed="rId7">
            <a:alphaModFix/>
          </a:blip>
          <a:stretch>
            <a:fillRect/>
          </a:stretch>
        </p:blipFill>
        <p:spPr>
          <a:xfrm>
            <a:off x="3515325" y="2275525"/>
            <a:ext cx="5317009" cy="2667025"/>
          </a:xfrm>
          <a:prstGeom prst="rect">
            <a:avLst/>
          </a:prstGeom>
          <a:noFill/>
          <a:ln>
            <a:noFill/>
          </a:ln>
        </p:spPr>
      </p:pic>
      <p:pic>
        <p:nvPicPr>
          <p:cNvPr id="4" name="Audio 3">
            <a:hlinkClick r:id="" action="ppaction://media"/>
            <a:extLst>
              <a:ext uri="{FF2B5EF4-FFF2-40B4-BE49-F238E27FC236}">
                <a16:creationId xmlns:a16="http://schemas.microsoft.com/office/drawing/2014/main" id="{0705CA54-6477-5843-A119-CE4905C860A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694"/>
    </mc:Choice>
    <mc:Fallback>
      <p:transition spd="slow" advTm="31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3"/>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000"/>
              <a:t>Featuring Engineering and Selection</a:t>
            </a:r>
            <a:endParaRPr/>
          </a:p>
        </p:txBody>
      </p:sp>
      <p:sp>
        <p:nvSpPr>
          <p:cNvPr id="177" name="Google Shape;177;p33"/>
          <p:cNvSpPr txBox="1"/>
          <p:nvPr/>
        </p:nvSpPr>
        <p:spPr>
          <a:xfrm>
            <a:off x="207050" y="1324838"/>
            <a:ext cx="62769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Two features i.e. “pickup_date” and “dropoff_date” </a:t>
            </a:r>
            <a:br>
              <a:rPr lang="en">
                <a:solidFill>
                  <a:schemeClr val="dk2"/>
                </a:solidFill>
                <a:latin typeface="Roboto"/>
                <a:ea typeface="Roboto"/>
                <a:cs typeface="Roboto"/>
                <a:sym typeface="Roboto"/>
              </a:rPr>
            </a:br>
            <a:r>
              <a:rPr lang="en">
                <a:solidFill>
                  <a:schemeClr val="dk2"/>
                </a:solidFill>
                <a:latin typeface="Roboto"/>
                <a:ea typeface="Roboto"/>
                <a:cs typeface="Roboto"/>
                <a:sym typeface="Roboto"/>
              </a:rPr>
              <a:t>can be used to determine the ride length</a:t>
            </a:r>
            <a:endParaRPr>
              <a:solidFill>
                <a:schemeClr val="dk2"/>
              </a:solidFill>
              <a:latin typeface="Roboto"/>
              <a:ea typeface="Roboto"/>
              <a:cs typeface="Roboto"/>
              <a:sym typeface="Roboto"/>
            </a:endParaRPr>
          </a:p>
          <a:p>
            <a:pPr marL="457200" lvl="0" indent="-317500" algn="l" rtl="0">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New Feature : journey_time</a:t>
            </a:r>
            <a:endParaRPr>
              <a:solidFill>
                <a:schemeClr val="dk2"/>
              </a:solidFill>
              <a:latin typeface="Roboto"/>
              <a:ea typeface="Roboto"/>
              <a:cs typeface="Roboto"/>
              <a:sym typeface="Roboto"/>
            </a:endParaRPr>
          </a:p>
          <a:p>
            <a:pPr marL="457200" lvl="0" indent="-317500" algn="l" rtl="0">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Higher the ride length, more the fare amount.</a:t>
            </a:r>
            <a:endParaRPr>
              <a:solidFill>
                <a:schemeClr val="dk2"/>
              </a:solidFill>
              <a:latin typeface="Roboto"/>
              <a:ea typeface="Roboto"/>
              <a:cs typeface="Roboto"/>
              <a:sym typeface="Roboto"/>
            </a:endParaRPr>
          </a:p>
        </p:txBody>
      </p:sp>
      <p:pic>
        <p:nvPicPr>
          <p:cNvPr id="178" name="Google Shape;178;p33"/>
          <p:cNvPicPr preferRelativeResize="0"/>
          <p:nvPr/>
        </p:nvPicPr>
        <p:blipFill>
          <a:blip r:embed="rId5">
            <a:alphaModFix/>
          </a:blip>
          <a:stretch>
            <a:fillRect/>
          </a:stretch>
        </p:blipFill>
        <p:spPr>
          <a:xfrm>
            <a:off x="4762075" y="1324850"/>
            <a:ext cx="4337125" cy="1503800"/>
          </a:xfrm>
          <a:prstGeom prst="rect">
            <a:avLst/>
          </a:prstGeom>
          <a:noFill/>
          <a:ln>
            <a:noFill/>
          </a:ln>
        </p:spPr>
      </p:pic>
      <p:sp>
        <p:nvSpPr>
          <p:cNvPr id="179" name="Google Shape;179;p33"/>
          <p:cNvSpPr txBox="1"/>
          <p:nvPr/>
        </p:nvSpPr>
        <p:spPr>
          <a:xfrm>
            <a:off x="5857238" y="2828650"/>
            <a:ext cx="214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Roboto"/>
                <a:ea typeface="Roboto"/>
                <a:cs typeface="Roboto"/>
                <a:sym typeface="Roboto"/>
              </a:rPr>
              <a:t>Creating a new Feature</a:t>
            </a:r>
            <a:endParaRPr b="1">
              <a:solidFill>
                <a:schemeClr val="dk2"/>
              </a:solidFill>
              <a:latin typeface="Roboto"/>
              <a:ea typeface="Roboto"/>
              <a:cs typeface="Roboto"/>
              <a:sym typeface="Roboto"/>
            </a:endParaRPr>
          </a:p>
        </p:txBody>
      </p:sp>
      <p:pic>
        <p:nvPicPr>
          <p:cNvPr id="180" name="Google Shape;180;p33"/>
          <p:cNvPicPr preferRelativeResize="0"/>
          <p:nvPr/>
        </p:nvPicPr>
        <p:blipFill>
          <a:blip r:embed="rId6">
            <a:alphaModFix/>
          </a:blip>
          <a:stretch>
            <a:fillRect/>
          </a:stretch>
        </p:blipFill>
        <p:spPr>
          <a:xfrm>
            <a:off x="756650" y="3765250"/>
            <a:ext cx="7029450" cy="685800"/>
          </a:xfrm>
          <a:prstGeom prst="rect">
            <a:avLst/>
          </a:prstGeom>
          <a:noFill/>
          <a:ln>
            <a:noFill/>
          </a:ln>
        </p:spPr>
      </p:pic>
      <p:cxnSp>
        <p:nvCxnSpPr>
          <p:cNvPr id="181" name="Google Shape;181;p33"/>
          <p:cNvCxnSpPr/>
          <p:nvPr/>
        </p:nvCxnSpPr>
        <p:spPr>
          <a:xfrm rot="10800000" flipH="1">
            <a:off x="152550" y="3214575"/>
            <a:ext cx="8881200" cy="54600"/>
          </a:xfrm>
          <a:prstGeom prst="straightConnector1">
            <a:avLst/>
          </a:prstGeom>
          <a:noFill/>
          <a:ln w="9525" cap="flat" cmpd="sng">
            <a:solidFill>
              <a:schemeClr val="dk2"/>
            </a:solidFill>
            <a:prstDash val="solid"/>
            <a:round/>
            <a:headEnd type="none" w="med" len="med"/>
            <a:tailEnd type="none" w="med" len="med"/>
          </a:ln>
        </p:spPr>
      </p:cxnSp>
      <p:sp>
        <p:nvSpPr>
          <p:cNvPr id="182" name="Google Shape;182;p33"/>
          <p:cNvSpPr txBox="1"/>
          <p:nvPr/>
        </p:nvSpPr>
        <p:spPr>
          <a:xfrm>
            <a:off x="207050" y="3296938"/>
            <a:ext cx="71268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Removing columns which are not correlated to target variable : fare_amount</a:t>
            </a:r>
            <a:endParaRPr>
              <a:solidFill>
                <a:schemeClr val="dk2"/>
              </a:solidFill>
              <a:latin typeface="Roboto"/>
              <a:ea typeface="Roboto"/>
              <a:cs typeface="Roboto"/>
              <a:sym typeface="Roboto"/>
            </a:endParaRPr>
          </a:p>
        </p:txBody>
      </p:sp>
      <p:sp>
        <p:nvSpPr>
          <p:cNvPr id="183" name="Google Shape;183;p33"/>
          <p:cNvSpPr txBox="1"/>
          <p:nvPr/>
        </p:nvSpPr>
        <p:spPr>
          <a:xfrm>
            <a:off x="152550" y="4571763"/>
            <a:ext cx="71268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Updated Shape of the data : (849922, 16)</a:t>
            </a:r>
            <a:endParaRPr>
              <a:solidFill>
                <a:schemeClr val="dk2"/>
              </a:solidFill>
              <a:latin typeface="Roboto"/>
              <a:ea typeface="Roboto"/>
              <a:cs typeface="Roboto"/>
              <a:sym typeface="Roboto"/>
            </a:endParaRPr>
          </a:p>
        </p:txBody>
      </p:sp>
      <p:pic>
        <p:nvPicPr>
          <p:cNvPr id="3" name="Audio 2">
            <a:hlinkClick r:id="" action="ppaction://media"/>
            <a:extLst>
              <a:ext uri="{FF2B5EF4-FFF2-40B4-BE49-F238E27FC236}">
                <a16:creationId xmlns:a16="http://schemas.microsoft.com/office/drawing/2014/main" id="{EE1A3BD4-3843-E741-ADAC-8FB792BB16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131"/>
    </mc:Choice>
    <mc:Fallback xmlns="">
      <p:transition spd="slow" advTm="23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2783</Words>
  <Application>Microsoft Macintosh PowerPoint</Application>
  <PresentationFormat>On-screen Show (16:9)</PresentationFormat>
  <Paragraphs>193</Paragraphs>
  <Slides>27</Slides>
  <Notes>23</Notes>
  <HiddenSlides>0</HiddenSlides>
  <MMClips>26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Merriweather</vt:lpstr>
      <vt:lpstr>Roboto</vt:lpstr>
      <vt:lpstr>Georgia</vt:lpstr>
      <vt:lpstr>Paradigm</vt:lpstr>
      <vt:lpstr>ML and Data Analytics on New York City Taxi and Limousine Data  </vt:lpstr>
      <vt:lpstr>About Dataset </vt:lpstr>
      <vt:lpstr>Problems Solved / Focus of the Project</vt:lpstr>
      <vt:lpstr>AWS Services Used</vt:lpstr>
      <vt:lpstr>Imbalance in our Dataset </vt:lpstr>
      <vt:lpstr>Taxi Fare Prediction : Steps Involved </vt:lpstr>
      <vt:lpstr>Understanding Data</vt:lpstr>
      <vt:lpstr>Data Analysis and Preprocessing</vt:lpstr>
      <vt:lpstr>Featuring Engineering and Selection</vt:lpstr>
      <vt:lpstr>Training the model : Linear Regression with Hyperparameters</vt:lpstr>
      <vt:lpstr>Predicting Taxi Fare</vt:lpstr>
      <vt:lpstr>Taxi Trip Duration Prediction : Steps Involved   </vt:lpstr>
      <vt:lpstr>Adding new features and Data Preprocessing</vt:lpstr>
      <vt:lpstr>2. Univariate Analysis : This analysis helped us understand the pattern of data when only one variable was involved. </vt:lpstr>
      <vt:lpstr>PowerPoint Presentation</vt:lpstr>
      <vt:lpstr>PowerPoint Presentation</vt:lpstr>
      <vt:lpstr>3. Bivariate Analysis : This analysis helped us understand the pattern of data when two variables were involved. </vt:lpstr>
      <vt:lpstr>PowerPoint Presentation</vt:lpstr>
      <vt:lpstr>4. Visualizations : NYC Pickup and Dropoff </vt:lpstr>
      <vt:lpstr>5. Feature Engineering </vt:lpstr>
      <vt:lpstr>5. Model Training and Evaluation</vt:lpstr>
      <vt:lpstr>PowerPoint Presentation</vt:lpstr>
      <vt:lpstr>PowerPoint Presentation</vt:lpstr>
      <vt:lpstr>Observations</vt:lpstr>
      <vt:lpstr>Optimization and Conclusion </vt:lpstr>
      <vt:lpstr>Future Scope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and Data Analytics on New York City Taxi and Limousine Data  </dc:title>
  <cp:lastModifiedBy>Pranjali Mehta</cp:lastModifiedBy>
  <cp:revision>237</cp:revision>
  <dcterms:modified xsi:type="dcterms:W3CDTF">2022-12-13T22:19:43Z</dcterms:modified>
</cp:coreProperties>
</file>